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861" r:id="rId2"/>
    <p:sldId id="989" r:id="rId3"/>
    <p:sldId id="1361" r:id="rId4"/>
    <p:sldId id="298" r:id="rId5"/>
    <p:sldId id="1368" r:id="rId6"/>
    <p:sldId id="273" r:id="rId7"/>
    <p:sldId id="1357" r:id="rId8"/>
    <p:sldId id="1260" r:id="rId9"/>
    <p:sldId id="1259" r:id="rId10"/>
    <p:sldId id="1261" r:id="rId11"/>
    <p:sldId id="1377" r:id="rId12"/>
    <p:sldId id="1378" r:id="rId13"/>
    <p:sldId id="1381" r:id="rId14"/>
    <p:sldId id="1379" r:id="rId15"/>
    <p:sldId id="1382" r:id="rId16"/>
    <p:sldId id="1380" r:id="rId17"/>
    <p:sldId id="1383" r:id="rId18"/>
    <p:sldId id="493" r:id="rId19"/>
    <p:sldId id="495" r:id="rId20"/>
    <p:sldId id="496" r:id="rId21"/>
    <p:sldId id="497" r:id="rId22"/>
    <p:sldId id="498" r:id="rId23"/>
    <p:sldId id="499" r:id="rId24"/>
    <p:sldId id="701" r:id="rId25"/>
    <p:sldId id="704" r:id="rId26"/>
    <p:sldId id="703" r:id="rId27"/>
    <p:sldId id="501" r:id="rId28"/>
    <p:sldId id="1375" r:id="rId29"/>
    <p:sldId id="502" r:id="rId30"/>
    <p:sldId id="584" r:id="rId31"/>
    <p:sldId id="586" r:id="rId32"/>
    <p:sldId id="587" r:id="rId33"/>
    <p:sldId id="589" r:id="rId34"/>
    <p:sldId id="590" r:id="rId35"/>
    <p:sldId id="591" r:id="rId36"/>
    <p:sldId id="592" r:id="rId37"/>
    <p:sldId id="594" r:id="rId38"/>
    <p:sldId id="595" r:id="rId39"/>
    <p:sldId id="596" r:id="rId40"/>
    <p:sldId id="597" r:id="rId41"/>
    <p:sldId id="575" r:id="rId42"/>
    <p:sldId id="1376" r:id="rId43"/>
    <p:sldId id="1322" r:id="rId44"/>
    <p:sldId id="1325" r:id="rId45"/>
    <p:sldId id="1350" r:id="rId46"/>
    <p:sldId id="1326" r:id="rId47"/>
    <p:sldId id="1327" r:id="rId48"/>
    <p:sldId id="1328" r:id="rId49"/>
    <p:sldId id="1329" r:id="rId50"/>
    <p:sldId id="1330" r:id="rId51"/>
    <p:sldId id="1323" r:id="rId52"/>
    <p:sldId id="1332" r:id="rId53"/>
    <p:sldId id="1338" r:id="rId54"/>
    <p:sldId id="1339" r:id="rId55"/>
    <p:sldId id="1334" r:id="rId56"/>
    <p:sldId id="1333" r:id="rId57"/>
    <p:sldId id="1331" r:id="rId58"/>
    <p:sldId id="1335" r:id="rId59"/>
    <p:sldId id="1336" r:id="rId60"/>
    <p:sldId id="281" r:id="rId61"/>
    <p:sldId id="1337" r:id="rId62"/>
    <p:sldId id="1342" r:id="rId63"/>
    <p:sldId id="1341" r:id="rId64"/>
    <p:sldId id="1340" r:id="rId65"/>
    <p:sldId id="1348" r:id="rId66"/>
    <p:sldId id="1347" r:id="rId67"/>
    <p:sldId id="1343" r:id="rId68"/>
    <p:sldId id="1345" r:id="rId69"/>
    <p:sldId id="1346" r:id="rId70"/>
    <p:sldId id="503" r:id="rId71"/>
    <p:sldId id="1349" r:id="rId72"/>
    <p:sldId id="1351" r:id="rId73"/>
    <p:sldId id="1352" r:id="rId74"/>
    <p:sldId id="1353" r:id="rId75"/>
    <p:sldId id="1133" r:id="rId76"/>
    <p:sldId id="1132" r:id="rId77"/>
    <p:sldId id="1321" r:id="rId78"/>
    <p:sldId id="1354" r:id="rId79"/>
    <p:sldId id="1355" r:id="rId80"/>
    <p:sldId id="1356" r:id="rId81"/>
    <p:sldId id="519" r:id="rId82"/>
    <p:sldId id="735" r:id="rId83"/>
    <p:sldId id="1240" r:id="rId84"/>
    <p:sldId id="1241" r:id="rId85"/>
    <p:sldId id="733" r:id="rId86"/>
    <p:sldId id="732" r:id="rId87"/>
    <p:sldId id="731" r:id="rId88"/>
    <p:sldId id="1242" r:id="rId89"/>
    <p:sldId id="1243" r:id="rId90"/>
    <p:sldId id="1245" r:id="rId91"/>
    <p:sldId id="1246" r:id="rId92"/>
    <p:sldId id="1247" r:id="rId93"/>
    <p:sldId id="1248" r:id="rId94"/>
    <p:sldId id="1249" r:id="rId95"/>
    <p:sldId id="1251" r:id="rId96"/>
    <p:sldId id="1250" r:id="rId97"/>
    <p:sldId id="1252" r:id="rId98"/>
    <p:sldId id="1254" r:id="rId99"/>
    <p:sldId id="1255" r:id="rId100"/>
    <p:sldId id="1256" r:id="rId101"/>
    <p:sldId id="673" r:id="rId102"/>
    <p:sldId id="1258"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108" y="13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4589B-6C89-4904-98DB-7C3694A8FD25}"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E1A61-0988-44E1-B730-D978B49E0FE5}" type="slidenum">
              <a:rPr lang="en-US" smtClean="0"/>
              <a:t>‹#›</a:t>
            </a:fld>
            <a:endParaRPr lang="en-US"/>
          </a:p>
        </p:txBody>
      </p:sp>
    </p:spTree>
    <p:extLst>
      <p:ext uri="{BB962C8B-B14F-4D97-AF65-F5344CB8AC3E}">
        <p14:creationId xmlns:p14="http://schemas.microsoft.com/office/powerpoint/2010/main" val="93423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3</a:t>
            </a:fld>
            <a:endParaRPr lang="en-US"/>
          </a:p>
        </p:txBody>
      </p:sp>
    </p:spTree>
    <p:extLst>
      <p:ext uri="{BB962C8B-B14F-4D97-AF65-F5344CB8AC3E}">
        <p14:creationId xmlns:p14="http://schemas.microsoft.com/office/powerpoint/2010/main" val="2872864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315985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67983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4064932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194148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21</a:t>
            </a:fld>
            <a:endParaRPr lang="en-US"/>
          </a:p>
        </p:txBody>
      </p:sp>
    </p:spTree>
    <p:extLst>
      <p:ext uri="{BB962C8B-B14F-4D97-AF65-F5344CB8AC3E}">
        <p14:creationId xmlns:p14="http://schemas.microsoft.com/office/powerpoint/2010/main" val="122854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22</a:t>
            </a:fld>
            <a:endParaRPr lang="en-US"/>
          </a:p>
        </p:txBody>
      </p:sp>
    </p:spTree>
    <p:extLst>
      <p:ext uri="{BB962C8B-B14F-4D97-AF65-F5344CB8AC3E}">
        <p14:creationId xmlns:p14="http://schemas.microsoft.com/office/powerpoint/2010/main" val="330084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23</a:t>
            </a:fld>
            <a:endParaRPr lang="en-US"/>
          </a:p>
        </p:txBody>
      </p:sp>
    </p:spTree>
    <p:extLst>
      <p:ext uri="{BB962C8B-B14F-4D97-AF65-F5344CB8AC3E}">
        <p14:creationId xmlns:p14="http://schemas.microsoft.com/office/powerpoint/2010/main" val="548490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46</a:t>
            </a:fld>
            <a:endParaRPr lang="en-US" dirty="0"/>
          </a:p>
        </p:txBody>
      </p:sp>
    </p:spTree>
    <p:extLst>
      <p:ext uri="{BB962C8B-B14F-4D97-AF65-F5344CB8AC3E}">
        <p14:creationId xmlns:p14="http://schemas.microsoft.com/office/powerpoint/2010/main" val="196943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4</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47</a:t>
            </a:fld>
            <a:endParaRPr lang="en-US" dirty="0"/>
          </a:p>
        </p:txBody>
      </p:sp>
    </p:spTree>
    <p:extLst>
      <p:ext uri="{BB962C8B-B14F-4D97-AF65-F5344CB8AC3E}">
        <p14:creationId xmlns:p14="http://schemas.microsoft.com/office/powerpoint/2010/main" val="4132263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48</a:t>
            </a:fld>
            <a:endParaRPr lang="en-US" dirty="0"/>
          </a:p>
        </p:txBody>
      </p:sp>
    </p:spTree>
    <p:extLst>
      <p:ext uri="{BB962C8B-B14F-4D97-AF65-F5344CB8AC3E}">
        <p14:creationId xmlns:p14="http://schemas.microsoft.com/office/powerpoint/2010/main" val="2303992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49</a:t>
            </a:fld>
            <a:endParaRPr lang="en-US" dirty="0"/>
          </a:p>
        </p:txBody>
      </p:sp>
    </p:spTree>
    <p:extLst>
      <p:ext uri="{BB962C8B-B14F-4D97-AF65-F5344CB8AC3E}">
        <p14:creationId xmlns:p14="http://schemas.microsoft.com/office/powerpoint/2010/main" val="4196696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54</a:t>
            </a:fld>
            <a:endParaRPr lang="en-US" dirty="0"/>
          </a:p>
        </p:txBody>
      </p:sp>
    </p:spTree>
    <p:extLst>
      <p:ext uri="{BB962C8B-B14F-4D97-AF65-F5344CB8AC3E}">
        <p14:creationId xmlns:p14="http://schemas.microsoft.com/office/powerpoint/2010/main" val="620615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65</a:t>
            </a:fld>
            <a:endParaRPr lang="en-US" dirty="0"/>
          </a:p>
        </p:txBody>
      </p:sp>
    </p:spTree>
    <p:extLst>
      <p:ext uri="{BB962C8B-B14F-4D97-AF65-F5344CB8AC3E}">
        <p14:creationId xmlns:p14="http://schemas.microsoft.com/office/powerpoint/2010/main" val="935516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66</a:t>
            </a:fld>
            <a:endParaRPr lang="en-US" dirty="0"/>
          </a:p>
        </p:txBody>
      </p:sp>
    </p:spTree>
    <p:extLst>
      <p:ext uri="{BB962C8B-B14F-4D97-AF65-F5344CB8AC3E}">
        <p14:creationId xmlns:p14="http://schemas.microsoft.com/office/powerpoint/2010/main" val="2432980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67</a:t>
            </a:fld>
            <a:endParaRPr lang="en-US" dirty="0"/>
          </a:p>
        </p:txBody>
      </p:sp>
    </p:spTree>
    <p:extLst>
      <p:ext uri="{BB962C8B-B14F-4D97-AF65-F5344CB8AC3E}">
        <p14:creationId xmlns:p14="http://schemas.microsoft.com/office/powerpoint/2010/main" val="854647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68</a:t>
            </a:fld>
            <a:endParaRPr lang="en-US" dirty="0"/>
          </a:p>
        </p:txBody>
      </p:sp>
    </p:spTree>
    <p:extLst>
      <p:ext uri="{BB962C8B-B14F-4D97-AF65-F5344CB8AC3E}">
        <p14:creationId xmlns:p14="http://schemas.microsoft.com/office/powerpoint/2010/main" val="876980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72</a:t>
            </a:fld>
            <a:endParaRPr lang="en-US" dirty="0"/>
          </a:p>
        </p:txBody>
      </p:sp>
    </p:spTree>
    <p:extLst>
      <p:ext uri="{BB962C8B-B14F-4D97-AF65-F5344CB8AC3E}">
        <p14:creationId xmlns:p14="http://schemas.microsoft.com/office/powerpoint/2010/main" val="304419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73</a:t>
            </a:fld>
            <a:endParaRPr lang="en-US" dirty="0"/>
          </a:p>
        </p:txBody>
      </p:sp>
    </p:spTree>
    <p:extLst>
      <p:ext uri="{BB962C8B-B14F-4D97-AF65-F5344CB8AC3E}">
        <p14:creationId xmlns:p14="http://schemas.microsoft.com/office/powerpoint/2010/main" val="3056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2289836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74</a:t>
            </a:fld>
            <a:endParaRPr lang="en-US" dirty="0"/>
          </a:p>
        </p:txBody>
      </p:sp>
    </p:spTree>
    <p:extLst>
      <p:ext uri="{BB962C8B-B14F-4D97-AF65-F5344CB8AC3E}">
        <p14:creationId xmlns:p14="http://schemas.microsoft.com/office/powerpoint/2010/main" val="3201017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75</a:t>
            </a:fld>
            <a:endParaRPr lang="en-US" dirty="0"/>
          </a:p>
        </p:txBody>
      </p:sp>
    </p:spTree>
    <p:extLst>
      <p:ext uri="{BB962C8B-B14F-4D97-AF65-F5344CB8AC3E}">
        <p14:creationId xmlns:p14="http://schemas.microsoft.com/office/powerpoint/2010/main" val="231113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76</a:t>
            </a:fld>
            <a:endParaRPr lang="en-US" dirty="0"/>
          </a:p>
        </p:txBody>
      </p:sp>
    </p:spTree>
    <p:extLst>
      <p:ext uri="{BB962C8B-B14F-4D97-AF65-F5344CB8AC3E}">
        <p14:creationId xmlns:p14="http://schemas.microsoft.com/office/powerpoint/2010/main" val="3427324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77</a:t>
            </a:fld>
            <a:endParaRPr lang="en-US" dirty="0"/>
          </a:p>
        </p:txBody>
      </p:sp>
    </p:spTree>
    <p:extLst>
      <p:ext uri="{BB962C8B-B14F-4D97-AF65-F5344CB8AC3E}">
        <p14:creationId xmlns:p14="http://schemas.microsoft.com/office/powerpoint/2010/main" val="528454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80</a:t>
            </a:fld>
            <a:endParaRPr lang="en-US" dirty="0"/>
          </a:p>
        </p:txBody>
      </p:sp>
    </p:spTree>
    <p:extLst>
      <p:ext uri="{BB962C8B-B14F-4D97-AF65-F5344CB8AC3E}">
        <p14:creationId xmlns:p14="http://schemas.microsoft.com/office/powerpoint/2010/main" val="1688259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83</a:t>
            </a:fld>
            <a:endParaRPr lang="en-US" dirty="0"/>
          </a:p>
        </p:txBody>
      </p:sp>
    </p:spTree>
    <p:extLst>
      <p:ext uri="{BB962C8B-B14F-4D97-AF65-F5344CB8AC3E}">
        <p14:creationId xmlns:p14="http://schemas.microsoft.com/office/powerpoint/2010/main" val="79472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84</a:t>
            </a:fld>
            <a:endParaRPr lang="en-US" dirty="0"/>
          </a:p>
        </p:txBody>
      </p:sp>
    </p:spTree>
    <p:extLst>
      <p:ext uri="{BB962C8B-B14F-4D97-AF65-F5344CB8AC3E}">
        <p14:creationId xmlns:p14="http://schemas.microsoft.com/office/powerpoint/2010/main" val="1037943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85</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86</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87</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203662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88</a:t>
            </a:fld>
            <a:endParaRPr lang="en-US"/>
          </a:p>
        </p:txBody>
      </p:sp>
    </p:spTree>
    <p:extLst>
      <p:ext uri="{BB962C8B-B14F-4D97-AF65-F5344CB8AC3E}">
        <p14:creationId xmlns:p14="http://schemas.microsoft.com/office/powerpoint/2010/main" val="3186549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89</a:t>
            </a:fld>
            <a:endParaRPr lang="en-US"/>
          </a:p>
        </p:txBody>
      </p:sp>
    </p:spTree>
    <p:extLst>
      <p:ext uri="{BB962C8B-B14F-4D97-AF65-F5344CB8AC3E}">
        <p14:creationId xmlns:p14="http://schemas.microsoft.com/office/powerpoint/2010/main" val="1259348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90</a:t>
            </a:fld>
            <a:endParaRPr lang="en-US" dirty="0"/>
          </a:p>
        </p:txBody>
      </p:sp>
    </p:spTree>
    <p:extLst>
      <p:ext uri="{BB962C8B-B14F-4D97-AF65-F5344CB8AC3E}">
        <p14:creationId xmlns:p14="http://schemas.microsoft.com/office/powerpoint/2010/main" val="235772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91</a:t>
            </a:fld>
            <a:endParaRPr lang="en-US"/>
          </a:p>
        </p:txBody>
      </p:sp>
    </p:spTree>
    <p:extLst>
      <p:ext uri="{BB962C8B-B14F-4D97-AF65-F5344CB8AC3E}">
        <p14:creationId xmlns:p14="http://schemas.microsoft.com/office/powerpoint/2010/main" val="946511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92</a:t>
            </a:fld>
            <a:endParaRPr lang="en-US"/>
          </a:p>
        </p:txBody>
      </p:sp>
    </p:spTree>
    <p:extLst>
      <p:ext uri="{BB962C8B-B14F-4D97-AF65-F5344CB8AC3E}">
        <p14:creationId xmlns:p14="http://schemas.microsoft.com/office/powerpoint/2010/main" val="1843716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93</a:t>
            </a:fld>
            <a:endParaRPr lang="en-US"/>
          </a:p>
        </p:txBody>
      </p:sp>
    </p:spTree>
    <p:extLst>
      <p:ext uri="{BB962C8B-B14F-4D97-AF65-F5344CB8AC3E}">
        <p14:creationId xmlns:p14="http://schemas.microsoft.com/office/powerpoint/2010/main" val="1570228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94</a:t>
            </a:fld>
            <a:endParaRPr lang="en-US"/>
          </a:p>
        </p:txBody>
      </p:sp>
    </p:spTree>
    <p:extLst>
      <p:ext uri="{BB962C8B-B14F-4D97-AF65-F5344CB8AC3E}">
        <p14:creationId xmlns:p14="http://schemas.microsoft.com/office/powerpoint/2010/main" val="1014031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95</a:t>
            </a:fld>
            <a:endParaRPr lang="en-US"/>
          </a:p>
        </p:txBody>
      </p:sp>
    </p:spTree>
    <p:extLst>
      <p:ext uri="{BB962C8B-B14F-4D97-AF65-F5344CB8AC3E}">
        <p14:creationId xmlns:p14="http://schemas.microsoft.com/office/powerpoint/2010/main" val="2533654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96</a:t>
            </a:fld>
            <a:endParaRPr lang="en-US"/>
          </a:p>
        </p:txBody>
      </p:sp>
    </p:spTree>
    <p:extLst>
      <p:ext uri="{BB962C8B-B14F-4D97-AF65-F5344CB8AC3E}">
        <p14:creationId xmlns:p14="http://schemas.microsoft.com/office/powerpoint/2010/main" val="4082871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97</a:t>
            </a:fld>
            <a:endParaRPr lang="en-US"/>
          </a:p>
        </p:txBody>
      </p:sp>
    </p:spTree>
    <p:extLst>
      <p:ext uri="{BB962C8B-B14F-4D97-AF65-F5344CB8AC3E}">
        <p14:creationId xmlns:p14="http://schemas.microsoft.com/office/powerpoint/2010/main" val="300012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4272156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98</a:t>
            </a:fld>
            <a:endParaRPr lang="en-US"/>
          </a:p>
        </p:txBody>
      </p:sp>
    </p:spTree>
    <p:extLst>
      <p:ext uri="{BB962C8B-B14F-4D97-AF65-F5344CB8AC3E}">
        <p14:creationId xmlns:p14="http://schemas.microsoft.com/office/powerpoint/2010/main" val="1383137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99</a:t>
            </a:fld>
            <a:endParaRPr lang="en-US"/>
          </a:p>
        </p:txBody>
      </p:sp>
    </p:spTree>
    <p:extLst>
      <p:ext uri="{BB962C8B-B14F-4D97-AF65-F5344CB8AC3E}">
        <p14:creationId xmlns:p14="http://schemas.microsoft.com/office/powerpoint/2010/main" val="3248243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100</a:t>
            </a:fld>
            <a:endParaRPr lang="en-US"/>
          </a:p>
        </p:txBody>
      </p:sp>
    </p:spTree>
    <p:extLst>
      <p:ext uri="{BB962C8B-B14F-4D97-AF65-F5344CB8AC3E}">
        <p14:creationId xmlns:p14="http://schemas.microsoft.com/office/powerpoint/2010/main" val="287419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101</a:t>
            </a:fld>
            <a:endParaRPr lang="en-US"/>
          </a:p>
        </p:txBody>
      </p:sp>
    </p:spTree>
    <p:extLst>
      <p:ext uri="{BB962C8B-B14F-4D97-AF65-F5344CB8AC3E}">
        <p14:creationId xmlns:p14="http://schemas.microsoft.com/office/powerpoint/2010/main" val="3029549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102</a:t>
            </a:fld>
            <a:endParaRPr lang="en-US"/>
          </a:p>
        </p:txBody>
      </p:sp>
    </p:spTree>
    <p:extLst>
      <p:ext uri="{BB962C8B-B14F-4D97-AF65-F5344CB8AC3E}">
        <p14:creationId xmlns:p14="http://schemas.microsoft.com/office/powerpoint/2010/main" val="85865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12</a:t>
            </a:fld>
            <a:endParaRPr lang="en-US"/>
          </a:p>
        </p:txBody>
      </p:sp>
    </p:spTree>
    <p:extLst>
      <p:ext uri="{BB962C8B-B14F-4D97-AF65-F5344CB8AC3E}">
        <p14:creationId xmlns:p14="http://schemas.microsoft.com/office/powerpoint/2010/main" val="3239621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13</a:t>
            </a:fld>
            <a:endParaRPr lang="en-US"/>
          </a:p>
        </p:txBody>
      </p:sp>
    </p:spTree>
    <p:extLst>
      <p:ext uri="{BB962C8B-B14F-4D97-AF65-F5344CB8AC3E}">
        <p14:creationId xmlns:p14="http://schemas.microsoft.com/office/powerpoint/2010/main" val="38583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21166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132662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4DF8-2E92-FE9C-CADE-ED01AF5CB5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83DADB-59C5-8665-1834-732EB4DFE3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0E386E-339C-6890-BF6E-63C2970C9C99}"/>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40696967-123A-6DB0-83E5-479686D4B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7CAC3-9029-E4C7-FA38-6DED3EECB79B}"/>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01035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A374-FFBF-0A26-B057-10D994195C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B94E10-9631-7FB3-36A3-DF8412CF3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577B5-DD40-ACA4-45DD-ED89829659AD}"/>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BA5037D6-A56E-85FE-628D-7B6D69991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01E83-D9B8-5E79-21DB-E617D3E58EB8}"/>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40657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993350-9418-6D13-708B-CD6E04F9C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17B72D-142E-0AAA-799B-6546B5FE4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911AA-C213-FC3E-0550-CE0BC5D7AB7E}"/>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2D8AF585-17F5-2301-BA43-E4F6D814F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529E-1818-9BD2-BE72-D7AB59FBBE2D}"/>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874372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F2D1-CAB1-2579-1232-B05DBD8BB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C9604-D704-094A-3915-D0009BF1A6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F0A11-5677-F142-D076-83BE40BC9B96}"/>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CF3DC551-8EA6-05C1-2590-2E76CA501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9AFF4-2729-80AA-C4A7-E6F0E29BF5DD}"/>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740348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40AD-9C07-FB22-22BD-1037C69FEC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9405F-2D31-74AC-04B1-200568FF29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9DB2DD-8122-6679-7803-BAE6C06A40CE}"/>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3DABF829-10B7-3D4A-29FE-59341E92B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C4286-D450-7B34-C3E0-C98D1506DE3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95444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6A3C-A6A8-75F4-511A-A6B1352329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287B97-2BBB-A65D-DAFC-126128C98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5FA1F-29BB-1A37-AF85-B5919F6B9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6C148F-53BA-E333-7FBB-CE4821393A41}"/>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6" name="Footer Placeholder 5">
            <a:extLst>
              <a:ext uri="{FF2B5EF4-FFF2-40B4-BE49-F238E27FC236}">
                <a16:creationId xmlns:a16="http://schemas.microsoft.com/office/drawing/2014/main" id="{85DE01D3-82B6-CCF6-D8D8-D60BC2A3C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28105-CA8A-F6C7-1BB0-281001795A0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49310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6EFA-DA97-3B3C-8916-4847B6275E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1C9135-9117-F9CF-A7E9-9060E40CC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17889-5B9F-1776-8A60-366A2293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6862A6-6D90-AAA3-54E9-7D250FE06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BAC87-ECEE-D542-0737-7A22499C69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6C174-8FC6-6D6B-1128-9A11B94288D8}"/>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8" name="Footer Placeholder 7">
            <a:extLst>
              <a:ext uri="{FF2B5EF4-FFF2-40B4-BE49-F238E27FC236}">
                <a16:creationId xmlns:a16="http://schemas.microsoft.com/office/drawing/2014/main" id="{F8C53709-A889-510F-1BDC-7EB388B0B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A7615A-02F2-7DE4-13F5-A74E4703B6C2}"/>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65177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E431-D61D-361A-9B96-1C2FFE703C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D8A3E1-94C7-7602-62CC-1B90119A4114}"/>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4" name="Footer Placeholder 3">
            <a:extLst>
              <a:ext uri="{FF2B5EF4-FFF2-40B4-BE49-F238E27FC236}">
                <a16:creationId xmlns:a16="http://schemas.microsoft.com/office/drawing/2014/main" id="{FF21C73A-FE56-AD6B-285A-736C8912BB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14560B-CF09-8205-E87F-AA8FAF0473C7}"/>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14206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818EF-5B8C-1A6A-8A48-F68154B4DB91}"/>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3" name="Footer Placeholder 2">
            <a:extLst>
              <a:ext uri="{FF2B5EF4-FFF2-40B4-BE49-F238E27FC236}">
                <a16:creationId xmlns:a16="http://schemas.microsoft.com/office/drawing/2014/main" id="{EDD839C8-3900-B3FB-4436-29614EBAA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CCABDA-5C15-C196-273A-919580964E20}"/>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3623388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F26A-18A4-B302-CBD4-B1909964F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DDA15-5817-1CEC-34BF-839C6BC16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8CC089-A95C-421B-1BEF-5AF1E88BC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192F8D-52BF-C00F-F2FC-A43E30768DE7}"/>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6" name="Footer Placeholder 5">
            <a:extLst>
              <a:ext uri="{FF2B5EF4-FFF2-40B4-BE49-F238E27FC236}">
                <a16:creationId xmlns:a16="http://schemas.microsoft.com/office/drawing/2014/main" id="{000907EB-8DE8-5670-84A9-DFF7222A6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A89546-9FF2-F039-4516-24253394400A}"/>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134293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7E-1DE0-3EF3-82B8-CBE43BB6F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1D180C-40CD-DCE3-2F36-CDA6D6360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A8A721-E92B-8A46-9B95-1A718BE71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02CD5-492E-51AB-BF89-CD6CF5C984C5}"/>
              </a:ext>
            </a:extLst>
          </p:cNvPr>
          <p:cNvSpPr>
            <a:spLocks noGrp="1"/>
          </p:cNvSpPr>
          <p:nvPr>
            <p:ph type="dt" sz="half" idx="10"/>
          </p:nvPr>
        </p:nvSpPr>
        <p:spPr/>
        <p:txBody>
          <a:bodyPr/>
          <a:lstStyle/>
          <a:p>
            <a:fld id="{31E2EAA3-C294-40F3-88CA-028CFBA0D6C2}" type="datetimeFigureOut">
              <a:rPr lang="en-US" smtClean="0"/>
              <a:t>11/3/2023</a:t>
            </a:fld>
            <a:endParaRPr lang="en-US"/>
          </a:p>
        </p:txBody>
      </p:sp>
      <p:sp>
        <p:nvSpPr>
          <p:cNvPr id="6" name="Footer Placeholder 5">
            <a:extLst>
              <a:ext uri="{FF2B5EF4-FFF2-40B4-BE49-F238E27FC236}">
                <a16:creationId xmlns:a16="http://schemas.microsoft.com/office/drawing/2014/main" id="{0F73C60C-EB21-68E4-510F-B2AA2C30C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C419C-4180-769C-8140-D10115F5FD37}"/>
              </a:ext>
            </a:extLst>
          </p:cNvPr>
          <p:cNvSpPr>
            <a:spLocks noGrp="1"/>
          </p:cNvSpPr>
          <p:nvPr>
            <p:ph type="sldNum" sz="quarter" idx="12"/>
          </p:nvPr>
        </p:nvSpPr>
        <p:spPr/>
        <p:txBody>
          <a:bodyPr/>
          <a:lstStyle/>
          <a:p>
            <a:fld id="{652DC6D7-DB30-47B3-82B5-AECD16CED6DF}" type="slidenum">
              <a:rPr lang="en-US" smtClean="0"/>
              <a:t>‹#›</a:t>
            </a:fld>
            <a:endParaRPr lang="en-US"/>
          </a:p>
        </p:txBody>
      </p:sp>
    </p:spTree>
    <p:extLst>
      <p:ext uri="{BB962C8B-B14F-4D97-AF65-F5344CB8AC3E}">
        <p14:creationId xmlns:p14="http://schemas.microsoft.com/office/powerpoint/2010/main" val="228178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4CCF5-059A-AE55-FCEB-5A5E36B50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F0225D-1E98-C19C-6F58-E8887AD98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6855A-B370-1FCF-14C0-8C5CF2DB0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2EAA3-C294-40F3-88CA-028CFBA0D6C2}" type="datetimeFigureOut">
              <a:rPr lang="en-US" smtClean="0"/>
              <a:t>11/3/2023</a:t>
            </a:fld>
            <a:endParaRPr lang="en-US"/>
          </a:p>
        </p:txBody>
      </p:sp>
      <p:sp>
        <p:nvSpPr>
          <p:cNvPr id="5" name="Footer Placeholder 4">
            <a:extLst>
              <a:ext uri="{FF2B5EF4-FFF2-40B4-BE49-F238E27FC236}">
                <a16:creationId xmlns:a16="http://schemas.microsoft.com/office/drawing/2014/main" id="{552846EC-9DC2-ED35-A31F-83762707C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01052-F024-05E8-FC28-0F9CD8DDF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DC6D7-DB30-47B3-82B5-AECD16CED6DF}" type="slidenum">
              <a:rPr lang="en-US" smtClean="0"/>
              <a:t>‹#›</a:t>
            </a:fld>
            <a:endParaRPr lang="en-US"/>
          </a:p>
        </p:txBody>
      </p:sp>
    </p:spTree>
    <p:extLst>
      <p:ext uri="{BB962C8B-B14F-4D97-AF65-F5344CB8AC3E}">
        <p14:creationId xmlns:p14="http://schemas.microsoft.com/office/powerpoint/2010/main" val="395471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1.jpg"/><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281.png"/><Relationship Id="rId7"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10" Type="http://schemas.openxmlformats.org/officeDocument/2006/relationships/image" Target="../media/image68.png"/><Relationship Id="rId9" Type="http://schemas.openxmlformats.org/officeDocument/2006/relationships/image" Target="../media/image55.jpg"/></Relationships>
</file>

<file path=ppt/slides/_rels/slide102.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50.jpg"/><Relationship Id="rId7"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NULL"/><Relationship Id="rId4" Type="http://schemas.openxmlformats.org/officeDocument/2006/relationships/image" Target="../media/image281.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2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91.png"/></Relationships>
</file>

<file path=ppt/slides/_rels/slide6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6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6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 Id="rId14" Type="http://schemas.openxmlformats.org/officeDocument/2006/relationships/image" Target="../media/image390.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71.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7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51.png"/><Relationship Id="rId17" Type="http://schemas.openxmlformats.org/officeDocument/2006/relationships/image" Target="../media/image560.png"/><Relationship Id="rId2" Type="http://schemas.openxmlformats.org/officeDocument/2006/relationships/notesSlide" Target="../notesSlides/notesSlide28.xml"/><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 Id="rId14" Type="http://schemas.openxmlformats.org/officeDocument/2006/relationships/image" Target="../media/image53.png"/></Relationships>
</file>

<file path=ppt/slides/_rels/slide73.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0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90.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9558-8CBC-D30A-02F3-65EA383A4C4F}"/>
              </a:ext>
            </a:extLst>
          </p:cNvPr>
          <p:cNvSpPr>
            <a:spLocks noGrp="1"/>
          </p:cNvSpPr>
          <p:nvPr>
            <p:ph type="ctrTitle"/>
          </p:nvPr>
        </p:nvSpPr>
        <p:spPr/>
        <p:txBody>
          <a:bodyPr>
            <a:normAutofit fontScale="90000"/>
          </a:bodyPr>
          <a:lstStyle/>
          <a:p>
            <a:r>
              <a:rPr lang="en-US" dirty="0">
                <a:solidFill>
                  <a:srgbClr val="C00000"/>
                </a:solidFill>
              </a:rPr>
              <a:t>CSCE 689: Special Topics in Modern Algorithms for Data Science </a:t>
            </a:r>
          </a:p>
        </p:txBody>
      </p:sp>
      <p:sp>
        <p:nvSpPr>
          <p:cNvPr id="3" name="Subtitle 2">
            <a:extLst>
              <a:ext uri="{FF2B5EF4-FFF2-40B4-BE49-F238E27FC236}">
                <a16:creationId xmlns:a16="http://schemas.microsoft.com/office/drawing/2014/main" id="{89802CB3-FC8E-C393-0D77-33E8A17F6B16}"/>
              </a:ext>
            </a:extLst>
          </p:cNvPr>
          <p:cNvSpPr>
            <a:spLocks noGrp="1"/>
          </p:cNvSpPr>
          <p:nvPr>
            <p:ph type="subTitle" idx="1"/>
          </p:nvPr>
        </p:nvSpPr>
        <p:spPr>
          <a:xfrm>
            <a:off x="1524000" y="3602037"/>
            <a:ext cx="9144000" cy="2789797"/>
          </a:xfrm>
        </p:spPr>
        <p:txBody>
          <a:bodyPr>
            <a:normAutofit/>
          </a:bodyPr>
          <a:lstStyle/>
          <a:p>
            <a:r>
              <a:rPr lang="en-US" sz="3600"/>
              <a:t>Lecture 27</a:t>
            </a:r>
            <a:endParaRPr lang="en-US" sz="3600" dirty="0"/>
          </a:p>
          <a:p>
            <a:endParaRPr lang="en-US" sz="3600" dirty="0"/>
          </a:p>
          <a:p>
            <a:r>
              <a:rPr lang="en-US" sz="2800" dirty="0"/>
              <a:t>Samson Zhou</a:t>
            </a:r>
          </a:p>
        </p:txBody>
      </p:sp>
    </p:spTree>
    <p:extLst>
      <p:ext uri="{BB962C8B-B14F-4D97-AF65-F5344CB8AC3E}">
        <p14:creationId xmlns:p14="http://schemas.microsoft.com/office/powerpoint/2010/main" val="64219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980B61-3EFF-4398-AB0A-B413B98DC0D0}"/>
              </a:ext>
            </a:extLst>
          </p:cNvPr>
          <p:cNvSpPr/>
          <p:nvPr/>
        </p:nvSpPr>
        <p:spPr>
          <a:xfrm>
            <a:off x="7776885" y="361233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EC048D4-19FF-97E9-C51A-8EB9D790C2E4}"/>
              </a:ext>
            </a:extLst>
          </p:cNvPr>
          <p:cNvSpPr/>
          <p:nvPr/>
        </p:nvSpPr>
        <p:spPr>
          <a:xfrm>
            <a:off x="3590215" y="364585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8A84D7-2513-96A6-5E3E-6CC85283C905}"/>
              </a:ext>
            </a:extLst>
          </p:cNvPr>
          <p:cNvSpPr/>
          <p:nvPr/>
        </p:nvSpPr>
        <p:spPr>
          <a:xfrm>
            <a:off x="8412392" y="331210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398A97-0FDD-367F-8D1C-68D44F5AA45A}"/>
              </a:ext>
            </a:extLst>
          </p:cNvPr>
          <p:cNvSpPr/>
          <p:nvPr/>
        </p:nvSpPr>
        <p:spPr>
          <a:xfrm>
            <a:off x="7900821" y="323361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198E0BC-D585-AD4C-3295-41521953FEE5}"/>
              </a:ext>
            </a:extLst>
          </p:cNvPr>
          <p:cNvSpPr/>
          <p:nvPr/>
        </p:nvSpPr>
        <p:spPr>
          <a:xfrm>
            <a:off x="8111491" y="387415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9D0ADF-36D0-892D-D8D9-928A5F78F6CB}"/>
              </a:ext>
            </a:extLst>
          </p:cNvPr>
          <p:cNvSpPr/>
          <p:nvPr/>
        </p:nvSpPr>
        <p:spPr>
          <a:xfrm>
            <a:off x="3827908" y="399094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F53238E-A558-12CE-9543-3169AD0E90E0}"/>
              </a:ext>
            </a:extLst>
          </p:cNvPr>
          <p:cNvSpPr/>
          <p:nvPr/>
        </p:nvSpPr>
        <p:spPr>
          <a:xfrm>
            <a:off x="4262341" y="338601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D260F2-25FA-3A81-53BF-A948734A6C25}"/>
              </a:ext>
            </a:extLst>
          </p:cNvPr>
          <p:cNvSpPr/>
          <p:nvPr/>
        </p:nvSpPr>
        <p:spPr>
          <a:xfrm>
            <a:off x="8513918" y="383606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680B09-9401-D1AC-8FBD-F68830574D9C}"/>
              </a:ext>
            </a:extLst>
          </p:cNvPr>
          <p:cNvSpPr/>
          <p:nvPr/>
        </p:nvSpPr>
        <p:spPr>
          <a:xfrm>
            <a:off x="3974710" y="361233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D5D0F3E-6218-F6C8-4B22-36237DA80DAC}"/>
              </a:ext>
            </a:extLst>
          </p:cNvPr>
          <p:cNvSpPr/>
          <p:nvPr/>
        </p:nvSpPr>
        <p:spPr>
          <a:xfrm>
            <a:off x="4212048" y="38835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77F64DD-4A97-B501-473A-CDAAF2866413}"/>
              </a:ext>
            </a:extLst>
          </p:cNvPr>
          <p:cNvSpPr/>
          <p:nvPr/>
        </p:nvSpPr>
        <p:spPr>
          <a:xfrm>
            <a:off x="3749605" y="331210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6C74A8-5CAD-A24F-8E94-7E7CADD092DE}"/>
              </a:ext>
            </a:extLst>
          </p:cNvPr>
          <p:cNvSpPr/>
          <p:nvPr/>
        </p:nvSpPr>
        <p:spPr>
          <a:xfrm>
            <a:off x="8156859" y="353384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3FFC0F-B47A-09EA-FFEA-B8AA9744A771}"/>
              </a:ext>
            </a:extLst>
          </p:cNvPr>
          <p:cNvSpPr/>
          <p:nvPr/>
        </p:nvSpPr>
        <p:spPr>
          <a:xfrm>
            <a:off x="5488221" y="230282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80AF078-90E4-8BAB-FC34-540AA68D2937}"/>
              </a:ext>
            </a:extLst>
          </p:cNvPr>
          <p:cNvSpPr/>
          <p:nvPr/>
        </p:nvSpPr>
        <p:spPr>
          <a:xfrm>
            <a:off x="6418641" y="23020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70DAE7-2969-2779-71EB-EB440FC2973B}"/>
              </a:ext>
            </a:extLst>
          </p:cNvPr>
          <p:cNvSpPr/>
          <p:nvPr/>
        </p:nvSpPr>
        <p:spPr>
          <a:xfrm>
            <a:off x="6160347" y="204299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8DFE85-90A9-59C5-007D-197CEAA76477}"/>
              </a:ext>
            </a:extLst>
          </p:cNvPr>
          <p:cNvSpPr/>
          <p:nvPr/>
        </p:nvSpPr>
        <p:spPr>
          <a:xfrm>
            <a:off x="5872716" y="226930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8B5684-828B-FA49-6C81-A28114E7EEEA}"/>
              </a:ext>
            </a:extLst>
          </p:cNvPr>
          <p:cNvSpPr/>
          <p:nvPr/>
        </p:nvSpPr>
        <p:spPr>
          <a:xfrm>
            <a:off x="6110054" y="254048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311CFD-C8A7-0FAA-5715-87C0ACA69B2D}"/>
              </a:ext>
            </a:extLst>
          </p:cNvPr>
          <p:cNvSpPr/>
          <p:nvPr/>
        </p:nvSpPr>
        <p:spPr>
          <a:xfrm>
            <a:off x="5647611" y="196907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03643B8-1F0B-57B2-2160-C66AA6F086E6}"/>
              </a:ext>
            </a:extLst>
          </p:cNvPr>
          <p:cNvSpPr/>
          <p:nvPr/>
        </p:nvSpPr>
        <p:spPr>
          <a:xfrm>
            <a:off x="5966321" y="174286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50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grpId="0" nodeType="afterEffect">
                                  <p:stCondLst>
                                    <p:cond delay="5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grpId="0" nodeType="afterEffect">
                                  <p:stCondLst>
                                    <p:cond delay="50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500"/>
                                  </p:stCondLst>
                                  <p:childTnLst>
                                    <p:set>
                                      <p:cBhvr>
                                        <p:cTn id="54" dur="1" fill="hold">
                                          <p:stCondLst>
                                            <p:cond delay="0"/>
                                          </p:stCondLst>
                                        </p:cTn>
                                        <p:tgtEl>
                                          <p:spTgt spid="15"/>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grpId="0" nodeType="afterEffect">
                                  <p:stCondLst>
                                    <p:cond delay="500"/>
                                  </p:stCondLst>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grpId="0" nodeType="afterEffect">
                                  <p:stCondLst>
                                    <p:cond delay="50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rgbClr val="00B050"/>
                </a:solidFill>
              </a:rPr>
              <a:t>Stability</a:t>
            </a:r>
            <a:r>
              <a:rPr lang="en-US" sz="3200" dirty="0">
                <a:solidFill>
                  <a:schemeClr val="tx1"/>
                </a:solidFill>
              </a:rPr>
              <a:t>: the data analyst reaches roughly similar conclusions if any individual data point is replaced by another data point of the population</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a:cxnSpLocks/>
            <a:stCxn id="3" idx="3"/>
            <a:endCxn id="5"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9B0EE23-55F8-630F-10E7-C59F644B12ED}"/>
              </a:ext>
            </a:extLst>
          </p:cNvPr>
          <p:cNvCxnSpPr>
            <a:cxnSpLocks/>
            <a:stCxn id="11" idx="3"/>
            <a:endCxn id="5"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5" name="Straight Arrow Connector 14">
            <a:extLst>
              <a:ext uri="{FF2B5EF4-FFF2-40B4-BE49-F238E27FC236}">
                <a16:creationId xmlns:a16="http://schemas.microsoft.com/office/drawing/2014/main" id="{8317A08A-201D-7D6F-7EC9-231E7E8C62A7}"/>
              </a:ext>
            </a:extLst>
          </p:cNvPr>
          <p:cNvCxnSpPr>
            <a:cxnSpLocks/>
            <a:stCxn id="5" idx="3"/>
            <a:endCxn id="7172" idx="1"/>
          </p:cNvCxnSpPr>
          <p:nvPr/>
        </p:nvCxnSpPr>
        <p:spPr>
          <a:xfrm flipV="1">
            <a:off x="4944051" y="4895308"/>
            <a:ext cx="1564519"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6" descr="detective-clipart-detective_clipart | Walnut Creek Library Foundation">
            <a:extLst>
              <a:ext uri="{FF2B5EF4-FFF2-40B4-BE49-F238E27FC236}">
                <a16:creationId xmlns:a16="http://schemas.microsoft.com/office/drawing/2014/main" id="{AA7B776E-D323-0307-4D9D-B03C926E1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323" y="3823745"/>
            <a:ext cx="17076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gorithm - Free computer icons">
            <a:extLst>
              <a:ext uri="{FF2B5EF4-FFF2-40B4-BE49-F238E27FC236}">
                <a16:creationId xmlns:a16="http://schemas.microsoft.com/office/drawing/2014/main" id="{3E15BA7F-DDD1-DF99-EB49-9D3C7124F5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570"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10AD3BE3-4029-6D23-3E88-D9D9F7295244}"/>
              </a:ext>
            </a:extLst>
          </p:cNvPr>
          <p:cNvCxnSpPr>
            <a:cxnSpLocks/>
            <a:stCxn id="7172" idx="3"/>
            <a:endCxn id="18" idx="1"/>
          </p:cNvCxnSpPr>
          <p:nvPr/>
        </p:nvCxnSpPr>
        <p:spPr>
          <a:xfrm>
            <a:off x="8110938" y="4895308"/>
            <a:ext cx="1871385"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92840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3"/>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1917765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AEBCAF-62A1-DCEC-691F-CC0AE7B0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B5EAF2-524F-2E80-45D2-940409F5FAAA}"/>
              </a:ext>
            </a:extLst>
          </p:cNvPr>
          <p:cNvPicPr>
            <a:picLocks noChangeAspect="1"/>
          </p:cNvPicPr>
          <p:nvPr/>
        </p:nvPicPr>
        <p:blipFill>
          <a:blip r:embed="rId6"/>
          <a:stretch>
            <a:fillRect/>
          </a:stretch>
        </p:blipFill>
        <p:spPr>
          <a:xfrm>
            <a:off x="9358109" y="4155172"/>
            <a:ext cx="2683700" cy="1480272"/>
          </a:xfrm>
          <a:prstGeom prst="rect">
            <a:avLst/>
          </a:prstGeom>
        </p:spPr>
      </p:pic>
      <p:pic>
        <p:nvPicPr>
          <p:cNvPr id="9" name="Picture 8" descr="51,700+ Database Illustrations, Royalty-Free Vector Graphics &amp; Clip Art -  iStock | Data icon, Big data, Infographic">
            <a:extLst>
              <a:ext uri="{FF2B5EF4-FFF2-40B4-BE49-F238E27FC236}">
                <a16:creationId xmlns:a16="http://schemas.microsoft.com/office/drawing/2014/main" id="{13218FC4-563E-F871-52BC-3B6203AD6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4728454-93D1-85FC-19BD-305830767AF3}"/>
              </a:ext>
            </a:extLst>
          </p:cNvPr>
          <p:cNvCxnSpPr>
            <a:cxnSpLocks/>
            <a:stCxn id="8" idx="3"/>
            <a:endCxn id="9"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9E571E-3AD0-2F00-BE8D-F0C39DBA763B}"/>
              </a:ext>
            </a:extLst>
          </p:cNvPr>
          <p:cNvCxnSpPr>
            <a:cxnSpLocks/>
            <a:stCxn id="15" idx="3"/>
            <a:endCxn id="9"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236D5A8E-CDEB-F478-454D-CFE5512B1D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6" name="Straight Arrow Connector 15">
            <a:extLst>
              <a:ext uri="{FF2B5EF4-FFF2-40B4-BE49-F238E27FC236}">
                <a16:creationId xmlns:a16="http://schemas.microsoft.com/office/drawing/2014/main" id="{699F6024-8461-A534-4C84-9D449F85C315}"/>
              </a:ext>
            </a:extLst>
          </p:cNvPr>
          <p:cNvCxnSpPr>
            <a:cxnSpLocks/>
            <a:stCxn id="9" idx="3"/>
            <a:endCxn id="18" idx="1"/>
          </p:cNvCxnSpPr>
          <p:nvPr/>
        </p:nvCxnSpPr>
        <p:spPr>
          <a:xfrm flipV="1">
            <a:off x="4944051" y="4895308"/>
            <a:ext cx="1076986"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4" descr="Algorithm - Free computer icons">
            <a:extLst>
              <a:ext uri="{FF2B5EF4-FFF2-40B4-BE49-F238E27FC236}">
                <a16:creationId xmlns:a16="http://schemas.microsoft.com/office/drawing/2014/main" id="{A373E79A-65EE-EDAB-366C-4C324C5D49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037"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767C19-09F3-8036-C662-A97EB882815F}"/>
              </a:ext>
            </a:extLst>
          </p:cNvPr>
          <p:cNvCxnSpPr>
            <a:cxnSpLocks/>
            <a:stCxn id="18" idx="3"/>
            <a:endCxn id="3" idx="1"/>
          </p:cNvCxnSpPr>
          <p:nvPr/>
        </p:nvCxnSpPr>
        <p:spPr>
          <a:xfrm>
            <a:off x="7623405" y="4895308"/>
            <a:ext cx="1734704"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7A8536B3-92D8-7120-6172-E8D0FD4F334B}"/>
              </a:ext>
            </a:extLst>
          </p:cNvPr>
          <p:cNvSpPr txBox="1"/>
          <p:nvPr/>
        </p:nvSpPr>
        <p:spPr>
          <a:xfrm>
            <a:off x="3009587" y="5812181"/>
            <a:ext cx="2413932" cy="461665"/>
          </a:xfrm>
          <a:prstGeom prst="rect">
            <a:avLst/>
          </a:prstGeom>
          <a:noFill/>
        </p:spPr>
        <p:txBody>
          <a:bodyPr wrap="square">
            <a:spAutoFit/>
          </a:bodyPr>
          <a:lstStyle/>
          <a:p>
            <a:r>
              <a:rPr lang="en-US" sz="2400" dirty="0"/>
              <a:t>Sensitive dataset</a:t>
            </a:r>
          </a:p>
        </p:txBody>
      </p:sp>
      <p:sp>
        <p:nvSpPr>
          <p:cNvPr id="22" name="TextBox 21">
            <a:extLst>
              <a:ext uri="{FF2B5EF4-FFF2-40B4-BE49-F238E27FC236}">
                <a16:creationId xmlns:a16="http://schemas.microsoft.com/office/drawing/2014/main" id="{6430CD2F-DEF9-411B-D4A2-61219862A6DC}"/>
              </a:ext>
            </a:extLst>
          </p:cNvPr>
          <p:cNvSpPr txBox="1"/>
          <p:nvPr/>
        </p:nvSpPr>
        <p:spPr>
          <a:xfrm>
            <a:off x="6096000" y="5812180"/>
            <a:ext cx="1527405" cy="461665"/>
          </a:xfrm>
          <a:prstGeom prst="rect">
            <a:avLst/>
          </a:prstGeom>
          <a:noFill/>
        </p:spPr>
        <p:txBody>
          <a:bodyPr wrap="square">
            <a:spAutoFit/>
          </a:bodyPr>
          <a:lstStyle/>
          <a:p>
            <a:r>
              <a:rPr lang="en-US" sz="2400" dirty="0"/>
              <a:t>Algorithm</a:t>
            </a:r>
          </a:p>
        </p:txBody>
      </p:sp>
      <p:sp>
        <p:nvSpPr>
          <p:cNvPr id="23" name="TextBox 22">
            <a:extLst>
              <a:ext uri="{FF2B5EF4-FFF2-40B4-BE49-F238E27FC236}">
                <a16:creationId xmlns:a16="http://schemas.microsoft.com/office/drawing/2014/main" id="{24710D65-B959-CBF4-7588-7EEBA816DD05}"/>
              </a:ext>
            </a:extLst>
          </p:cNvPr>
          <p:cNvSpPr txBox="1"/>
          <p:nvPr/>
        </p:nvSpPr>
        <p:spPr>
          <a:xfrm>
            <a:off x="9135690" y="5812180"/>
            <a:ext cx="2683700" cy="461665"/>
          </a:xfrm>
          <a:prstGeom prst="rect">
            <a:avLst/>
          </a:prstGeom>
          <a:noFill/>
        </p:spPr>
        <p:txBody>
          <a:bodyPr wrap="square">
            <a:spAutoFit/>
          </a:bodyPr>
          <a:lstStyle/>
          <a:p>
            <a:r>
              <a:rPr lang="en-US" sz="2400" dirty="0"/>
              <a:t>Output distribution</a:t>
            </a:r>
          </a:p>
        </p:txBody>
      </p:sp>
    </p:spTree>
    <p:extLst>
      <p:ext uri="{BB962C8B-B14F-4D97-AF65-F5344CB8AC3E}">
        <p14:creationId xmlns:p14="http://schemas.microsoft.com/office/powerpoint/2010/main" val="178315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We inherently assume the input is fixed in advance and thus </a:t>
            </a:r>
            <a:r>
              <a:rPr lang="en-US" sz="3200" i="1" dirty="0">
                <a:solidFill>
                  <a:srgbClr val="00B050"/>
                </a:solidFill>
              </a:rPr>
              <a:t>independent</a:t>
            </a:r>
            <a:r>
              <a:rPr lang="en-US" sz="3200" dirty="0"/>
              <a:t> of the algorithm</a:t>
            </a:r>
          </a:p>
          <a:p>
            <a:pPr>
              <a:buClr>
                <a:schemeClr val="tx1"/>
              </a:buClr>
            </a:pPr>
            <a:endParaRPr lang="en-US" sz="3200" dirty="0"/>
          </a:p>
          <a:p>
            <a:pPr>
              <a:buClr>
                <a:schemeClr val="tx1"/>
              </a:buClr>
            </a:pPr>
            <a:endParaRPr lang="en-US" sz="3200" dirty="0"/>
          </a:p>
          <a:p>
            <a:pPr>
              <a:buClr>
                <a:schemeClr val="tx1"/>
              </a:buClr>
            </a:pPr>
            <a:r>
              <a:rPr lang="en-US" sz="3200" dirty="0"/>
              <a:t>What if we need to interact with the algorithm multiple times?</a:t>
            </a:r>
          </a:p>
        </p:txBody>
      </p:sp>
    </p:spTree>
    <p:extLst>
      <p:ext uri="{BB962C8B-B14F-4D97-AF65-F5344CB8AC3E}">
        <p14:creationId xmlns:p14="http://schemas.microsoft.com/office/powerpoint/2010/main" val="42584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#1</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we run the same algorithm on multiple datasets. Do we know how to handle this?</a:t>
            </a:r>
          </a:p>
        </p:txBody>
      </p:sp>
    </p:spTree>
    <p:extLst>
      <p:ext uri="{BB962C8B-B14F-4D97-AF65-F5344CB8AC3E}">
        <p14:creationId xmlns:p14="http://schemas.microsoft.com/office/powerpoint/2010/main" val="1357256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#1</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we run the same algorithm on multiple datasets. Do we know how to handle this? </a:t>
            </a:r>
            <a:r>
              <a:rPr lang="en-US" sz="3200" dirty="0">
                <a:solidFill>
                  <a:srgbClr val="00B050"/>
                </a:solidFill>
              </a:rPr>
              <a:t>YES (union bound)</a:t>
            </a:r>
          </a:p>
        </p:txBody>
      </p:sp>
    </p:spTree>
    <p:extLst>
      <p:ext uri="{BB962C8B-B14F-4D97-AF65-F5344CB8AC3E}">
        <p14:creationId xmlns:p14="http://schemas.microsoft.com/office/powerpoint/2010/main" val="3918262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#2</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I have a batch of queries for a randomized database algorithm. Do we know how to handle this?</a:t>
            </a:r>
          </a:p>
        </p:txBody>
      </p:sp>
    </p:spTree>
    <p:extLst>
      <p:ext uri="{BB962C8B-B14F-4D97-AF65-F5344CB8AC3E}">
        <p14:creationId xmlns:p14="http://schemas.microsoft.com/office/powerpoint/2010/main" val="377651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#2</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I have a batch of queries for a randomized database algorithm. Do we know how to handle this? </a:t>
            </a:r>
            <a:r>
              <a:rPr lang="en-US" sz="3200" dirty="0">
                <a:solidFill>
                  <a:srgbClr val="00B050"/>
                </a:solidFill>
              </a:rPr>
              <a:t>YES, if the batch of queries is fixed in advance</a:t>
            </a:r>
          </a:p>
        </p:txBody>
      </p:sp>
    </p:spTree>
    <p:extLst>
      <p:ext uri="{BB962C8B-B14F-4D97-AF65-F5344CB8AC3E}">
        <p14:creationId xmlns:p14="http://schemas.microsoft.com/office/powerpoint/2010/main" val="200046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#3</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I ask a sequence of queries for a randomized database algorithm. Do we know how to handle this? </a:t>
            </a:r>
          </a:p>
        </p:txBody>
      </p:sp>
    </p:spTree>
    <p:extLst>
      <p:ext uri="{BB962C8B-B14F-4D97-AF65-F5344CB8AC3E}">
        <p14:creationId xmlns:p14="http://schemas.microsoft.com/office/powerpoint/2010/main" val="190964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Case Study #3</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Suppose I ask a sequence of queries for a randomized database algorithm. Do we know how to handle this? </a:t>
            </a:r>
            <a:r>
              <a:rPr lang="en-US" sz="3200" dirty="0">
                <a:solidFill>
                  <a:srgbClr val="00B050"/>
                </a:solidFill>
              </a:rPr>
              <a:t>YES, if the batch of queries is fixed in advance</a:t>
            </a:r>
            <a:r>
              <a:rPr lang="en-US" sz="3200" dirty="0"/>
              <a:t>, </a:t>
            </a:r>
            <a:r>
              <a:rPr lang="en-US" sz="3200" dirty="0">
                <a:solidFill>
                  <a:srgbClr val="FF0000"/>
                </a:solidFill>
              </a:rPr>
              <a:t>NO if each query can depend on the answer to previous queries</a:t>
            </a:r>
          </a:p>
          <a:p>
            <a:pPr>
              <a:buClr>
                <a:schemeClr val="tx1"/>
              </a:buClr>
            </a:pPr>
            <a:endParaRPr lang="en-US" sz="3200" dirty="0">
              <a:solidFill>
                <a:srgbClr val="FF0000"/>
              </a:solidFill>
            </a:endParaRPr>
          </a:p>
          <a:p>
            <a:pPr>
              <a:buClr>
                <a:schemeClr val="tx1"/>
              </a:buClr>
            </a:pPr>
            <a:r>
              <a:rPr lang="en-US" sz="3200" dirty="0"/>
              <a:t>In the latter case, future inputs may not be independent of the algorithm’s randomness</a:t>
            </a:r>
          </a:p>
        </p:txBody>
      </p:sp>
    </p:spTree>
    <p:extLst>
      <p:ext uri="{BB962C8B-B14F-4D97-AF65-F5344CB8AC3E}">
        <p14:creationId xmlns:p14="http://schemas.microsoft.com/office/powerpoint/2010/main" val="3001065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AC62-A5FD-2A5B-018F-859A378AA1D4}"/>
              </a:ext>
            </a:extLst>
          </p:cNvPr>
          <p:cNvSpPr>
            <a:spLocks noGrp="1"/>
          </p:cNvSpPr>
          <p:nvPr>
            <p:ph type="title"/>
          </p:nvPr>
        </p:nvSpPr>
        <p:spPr>
          <a:xfrm>
            <a:off x="838199" y="365125"/>
            <a:ext cx="10780059" cy="1325563"/>
          </a:xfrm>
        </p:spPr>
        <p:txBody>
          <a:bodyPr/>
          <a:lstStyle/>
          <a:p>
            <a:r>
              <a:rPr lang="en-US" dirty="0">
                <a:solidFill>
                  <a:srgbClr val="C00000"/>
                </a:solidFill>
              </a:rPr>
              <a:t>Presentation Schedule</a:t>
            </a:r>
          </a:p>
        </p:txBody>
      </p:sp>
      <p:sp>
        <p:nvSpPr>
          <p:cNvPr id="3" name="Content Placeholder 2">
            <a:extLst>
              <a:ext uri="{FF2B5EF4-FFF2-40B4-BE49-F238E27FC236}">
                <a16:creationId xmlns:a16="http://schemas.microsoft.com/office/drawing/2014/main" id="{76F2126B-4AA6-302B-7E5A-170FFAAB8BD1}"/>
              </a:ext>
            </a:extLst>
          </p:cNvPr>
          <p:cNvSpPr>
            <a:spLocks noGrp="1"/>
          </p:cNvSpPr>
          <p:nvPr>
            <p:ph idx="1"/>
          </p:nvPr>
        </p:nvSpPr>
        <p:spPr>
          <a:xfrm>
            <a:off x="838200" y="1825624"/>
            <a:ext cx="10515600" cy="4422775"/>
          </a:xfrm>
        </p:spPr>
        <p:txBody>
          <a:bodyPr>
            <a:normAutofit/>
          </a:bodyPr>
          <a:lstStyle/>
          <a:p>
            <a:pPr>
              <a:buClr>
                <a:schemeClr val="tx1"/>
              </a:buClr>
            </a:pPr>
            <a:r>
              <a:rPr lang="en-US" dirty="0">
                <a:solidFill>
                  <a:srgbClr val="00B050"/>
                </a:solidFill>
              </a:rPr>
              <a:t>November 27</a:t>
            </a:r>
            <a:r>
              <a:rPr lang="en-US" dirty="0"/>
              <a:t>: </a:t>
            </a:r>
            <a:r>
              <a:rPr lang="en-US" dirty="0" err="1"/>
              <a:t>Chunkai</a:t>
            </a:r>
            <a:r>
              <a:rPr lang="en-US" dirty="0"/>
              <a:t>, Jung, Galaxy AI</a:t>
            </a:r>
          </a:p>
          <a:p>
            <a:pPr>
              <a:buClr>
                <a:schemeClr val="tx1"/>
              </a:buClr>
            </a:pPr>
            <a:r>
              <a:rPr lang="en-US" dirty="0">
                <a:solidFill>
                  <a:srgbClr val="00B050"/>
                </a:solidFill>
              </a:rPr>
              <a:t>November 29</a:t>
            </a:r>
            <a:r>
              <a:rPr lang="en-US" dirty="0"/>
              <a:t>: STMI, Anmol, Jason</a:t>
            </a:r>
          </a:p>
          <a:p>
            <a:pPr>
              <a:buClr>
                <a:schemeClr val="tx1"/>
              </a:buClr>
            </a:pPr>
            <a:r>
              <a:rPr lang="en-US" dirty="0">
                <a:solidFill>
                  <a:srgbClr val="00B050"/>
                </a:solidFill>
              </a:rPr>
              <a:t>December 1</a:t>
            </a:r>
            <a:r>
              <a:rPr lang="en-US" dirty="0"/>
              <a:t>: </a:t>
            </a:r>
            <a:r>
              <a:rPr lang="en-US" dirty="0" err="1"/>
              <a:t>Bokun</a:t>
            </a:r>
            <a:r>
              <a:rPr lang="en-US" dirty="0"/>
              <a:t>, Ayesha, </a:t>
            </a:r>
            <a:r>
              <a:rPr lang="en-US" dirty="0" err="1"/>
              <a:t>Dawei</a:t>
            </a:r>
            <a:r>
              <a:rPr lang="en-US" dirty="0"/>
              <a:t>, </a:t>
            </a:r>
            <a:r>
              <a:rPr lang="en-US" dirty="0" err="1"/>
              <a:t>Lipai</a:t>
            </a:r>
            <a:endParaRPr lang="en-US" dirty="0"/>
          </a:p>
        </p:txBody>
      </p:sp>
    </p:spTree>
    <p:extLst>
      <p:ext uri="{BB962C8B-B14F-4D97-AF65-F5344CB8AC3E}">
        <p14:creationId xmlns:p14="http://schemas.microsoft.com/office/powerpoint/2010/main" val="3156464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solidFill>
                    <a:srgbClr val="C00000"/>
                  </a:solidFill>
                </a:endParaRPr>
              </a:p>
              <a:p>
                <a:pPr>
                  <a:buClr>
                    <a:schemeClr val="tx1"/>
                  </a:buClr>
                </a:pPr>
                <a:r>
                  <a:rPr lang="en-US" dirty="0" err="1">
                    <a:solidFill>
                      <a:srgbClr val="00B050"/>
                    </a:solidFill>
                  </a:rPr>
                  <a:t>Adversarially</a:t>
                </a:r>
                <a:r>
                  <a:rPr lang="en-US" dirty="0">
                    <a:solidFill>
                      <a:srgbClr val="00B050"/>
                    </a:solidFill>
                  </a:rPr>
                  <a:t> Robust</a:t>
                </a:r>
                <a:r>
                  <a:rPr lang="en-US" dirty="0"/>
                  <a:t>: “Future queries may depend on previous queries”</a:t>
                </a:r>
              </a:p>
              <a:p>
                <a:pPr>
                  <a:buClr>
                    <a:schemeClr val="tx1"/>
                  </a:buClr>
                </a:pPr>
                <a:r>
                  <a:rPr lang="en-US" dirty="0">
                    <a:solidFill>
                      <a:srgbClr val="00B050"/>
                    </a:solidFill>
                  </a:rPr>
                  <a:t>Motivation</a:t>
                </a:r>
                <a:r>
                  <a:rPr lang="en-US" dirty="0"/>
                  <a:t>: Database queries, adversarial ML</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2586134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AMS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 </m:t>
                    </m:r>
                  </m:oMath>
                </a14:m>
                <a:r>
                  <a:rPr lang="en-US" dirty="0">
                    <a:solidFill>
                      <a:srgbClr val="C00000"/>
                    </a:solidFill>
                  </a:rPr>
                  <a:t>Algorithm</a:t>
                </a:r>
                <a:endParaRPr lang="en-US" dirty="0"/>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Let </a:t>
                </a:r>
                <a14:m>
                  <m:oMath xmlns:m="http://schemas.openxmlformats.org/officeDocument/2006/math">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−1,+1</m:t>
                            </m:r>
                          </m:e>
                        </m:d>
                      </m:e>
                      <m:sup>
                        <m:r>
                          <a:rPr lang="en-US" b="0" i="1" smtClean="0">
                            <a:solidFill>
                              <a:srgbClr val="C00000"/>
                            </a:solidFill>
                            <a:latin typeface="Cambria Math" panose="02040503050406030204" pitchFamily="18" charset="0"/>
                          </a:rPr>
                          <m:t>𝑛</m:t>
                        </m:r>
                      </m:sup>
                    </m:sSup>
                  </m:oMath>
                </a14:m>
                <a:r>
                  <a:rPr lang="en-US" dirty="0"/>
                  <a:t> be a sign vector of length </a:t>
                </a:r>
                <a14:m>
                  <m:oMath xmlns:m="http://schemas.openxmlformats.org/officeDocument/2006/math">
                    <m:r>
                      <a:rPr lang="en-US" b="0" i="1" smtClean="0">
                        <a:solidFill>
                          <a:srgbClr val="C00000"/>
                        </a:solidFill>
                        <a:latin typeface="Cambria Math" panose="02040503050406030204" pitchFamily="18" charset="0"/>
                      </a:rPr>
                      <m:t>𝑛</m:t>
                    </m:r>
                  </m:oMath>
                </a14:m>
                <a:endParaRPr lang="en-US" dirty="0">
                  <a:solidFill>
                    <a:schemeClr val="tx1"/>
                  </a:solidFill>
                </a:endParaRPr>
              </a:p>
              <a:p>
                <a:r>
                  <a:rPr lang="en-US" dirty="0"/>
                  <a:t>Let </a:t>
                </a: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oMath>
                </a14:m>
                <a:r>
                  <a:rPr lang="en-US" dirty="0">
                    <a:solidFill>
                      <a:schemeClr val="tx1"/>
                    </a:solidFill>
                  </a:rPr>
                  <a:t> </a:t>
                </a:r>
                <a:r>
                  <a:rPr lang="en-US" dirty="0"/>
                  <a:t>and consider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𝑍</m:t>
                        </m:r>
                      </m:e>
                      <m:sup>
                        <m:r>
                          <a:rPr lang="en-US" b="0" i="1" smtClean="0">
                            <a:solidFill>
                              <a:srgbClr val="C00000"/>
                            </a:solidFill>
                            <a:latin typeface="Cambria Math" panose="02040503050406030204" pitchFamily="18" charset="0"/>
                          </a:rPr>
                          <m:t>2</m:t>
                        </m:r>
                      </m:sup>
                    </m:sSup>
                  </m:oMath>
                </a14:m>
                <a:endParaRPr lang="en-US" dirty="0">
                  <a:solidFill>
                    <a:schemeClr val="tx1"/>
                  </a:solidFill>
                </a:endParaRPr>
              </a:p>
              <a:p>
                <a:endParaRPr lang="en-US" dirty="0"/>
              </a:p>
              <a:p>
                <a:endParaRPr lang="en-US" dirty="0">
                  <a:solidFill>
                    <a:schemeClr val="tx1"/>
                  </a:solidFill>
                </a:endParaRPr>
              </a:p>
              <a:p>
                <a:endParaRPr lang="en-US" dirty="0"/>
              </a:p>
              <a:p>
                <a:endParaRPr lang="en-US" dirty="0"/>
              </a:p>
              <a:p>
                <a:r>
                  <a:rPr lang="en-US" dirty="0">
                    <a:solidFill>
                      <a:schemeClr val="tx1"/>
                    </a:solidFill>
                  </a:rPr>
                  <a:t>Take the mean of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inner products for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a:t>
                </a:r>
                <a:r>
                  <a:rPr lang="en-US" dirty="0">
                    <a:solidFill>
                      <a:schemeClr val="accent1"/>
                    </a:solidFill>
                  </a:rPr>
                  <a:t>[AlonMatiasSzegedy99] </a:t>
                </a:r>
              </a:p>
              <a:p>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2001520" y="3157669"/>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e>
                        </m:d>
                      </m:e>
                    </m:nary>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2001520" y="3157669"/>
                <a:ext cx="7650480" cy="676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33AA5B8-8DF2-48A8-AB73-B8A511479AD0}"/>
                  </a:ext>
                </a:extLst>
              </p:cNvPr>
              <p:cNvSpPr/>
              <p:nvPr/>
            </p:nvSpPr>
            <p:spPr>
              <a:xfrm>
                <a:off x="2001520" y="4001294"/>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𝑉𝑎𝑟</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𝑙</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𝑙</m:t>
                                </m:r>
                              </m:sub>
                            </m:sSub>
                          </m:e>
                        </m:d>
                      </m:e>
                    </m:nary>
                    <m:r>
                      <a:rPr lang="en-US" sz="3200" b="0" i="1" smtClean="0">
                        <a:solidFill>
                          <a:srgbClr val="C00000"/>
                        </a:solidFill>
                        <a:latin typeface="Cambria Math" panose="02040503050406030204" pitchFamily="18" charset="0"/>
                      </a:rPr>
                      <m:t>≤2</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7" name="Rectangle 6">
                <a:extLst>
                  <a:ext uri="{FF2B5EF4-FFF2-40B4-BE49-F238E27FC236}">
                    <a16:creationId xmlns:a16="http://schemas.microsoft.com/office/drawing/2014/main" id="{133AA5B8-8DF2-48A8-AB73-B8A511479AD0}"/>
                  </a:ext>
                </a:extLst>
              </p:cNvPr>
              <p:cNvSpPr>
                <a:spLocks noRot="1" noChangeAspect="1" noMove="1" noResize="1" noEditPoints="1" noAdjustHandles="1" noChangeArrowheads="1" noChangeShapeType="1" noTextEdit="1"/>
              </p:cNvSpPr>
              <p:nvPr/>
            </p:nvSpPr>
            <p:spPr>
              <a:xfrm>
                <a:off x="2001520" y="4001294"/>
                <a:ext cx="7650480" cy="67614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326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“Attack” on 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58520" y="1825625"/>
                <a:ext cx="10242755" cy="4351338"/>
              </a:xfrm>
            </p:spPr>
            <p:txBody>
              <a:bodyPr>
                <a:normAutofit/>
              </a:bodyPr>
              <a:lstStyle/>
              <a:p>
                <a:pPr>
                  <a:buClr>
                    <a:schemeClr val="tx1"/>
                  </a:buClr>
                </a:pPr>
                <a:r>
                  <a:rPr lang="en-US" dirty="0"/>
                  <a:t>Can learn whether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0"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𝑗</m:t>
                        </m:r>
                      </m:sub>
                    </m:sSub>
                  </m:oMath>
                </a14:m>
                <a:r>
                  <a:rPr lang="en-US" dirty="0"/>
                  <a:t> from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𝑗</m:t>
                            </m:r>
                          </m:sub>
                        </m:sSub>
                      </m:e>
                    </m:d>
                  </m:oMath>
                </a14:m>
                <a:r>
                  <a:rPr lang="en-US" dirty="0"/>
                  <a:t> </a:t>
                </a:r>
              </a:p>
              <a:p>
                <a:pPr>
                  <a:buClr>
                    <a:schemeClr val="tx1"/>
                  </a:buClr>
                </a:pPr>
                <a:r>
                  <a:rPr lang="en-US" dirty="0"/>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oMath>
                </a14:m>
                <a:r>
                  <a:rPr lang="en-US" dirty="0">
                    <a:solidFill>
                      <a:schemeClr val="tx1"/>
                    </a:solidFill>
                  </a:rPr>
                  <a:t> and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𝑍</m:t>
                        </m:r>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1" smtClean="0">
                            <a:solidFill>
                              <a:srgbClr val="C00000"/>
                            </a:solidFill>
                            <a:latin typeface="Cambria Math" panose="02040503050406030204" pitchFamily="18" charset="0"/>
                          </a:rPr>
                          <m:t>2</m:t>
                        </m:r>
                      </m:sup>
                    </m:sSup>
                  </m:oMath>
                </a14:m>
                <a:r>
                  <a:rPr lang="en-US" dirty="0">
                    <a:solidFill>
                      <a:schemeClr val="tx1"/>
                    </a:solidFill>
                  </a:rPr>
                  <a:t> deterministically</a:t>
                </a:r>
              </a:p>
              <a:p>
                <a:pPr>
                  <a:buClr>
                    <a:schemeClr val="tx1"/>
                  </a:buClr>
                </a:pPr>
                <a:endParaRPr lang="en-US" dirty="0"/>
              </a:p>
              <a:p>
                <a:pPr>
                  <a:buClr>
                    <a:schemeClr val="tx1"/>
                  </a:buClr>
                </a:pPr>
                <a:r>
                  <a:rPr lang="en-US" dirty="0">
                    <a:solidFill>
                      <a:schemeClr val="tx1"/>
                    </a:solidFill>
                  </a:rPr>
                  <a:t>What happened?</a:t>
                </a:r>
                <a:r>
                  <a:rPr lang="en-US" dirty="0"/>
                  <a:t> Randomness of algorithm not independent of input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58520" y="1825625"/>
                <a:ext cx="10242755" cy="4351338"/>
              </a:xfrm>
              <a:blipFill>
                <a:blip r:embed="rId2"/>
                <a:stretch>
                  <a:fillRect l="-1071" t="-1401"/>
                </a:stretch>
              </a:blipFill>
            </p:spPr>
            <p:txBody>
              <a:bodyPr/>
              <a:lstStyle/>
              <a:p>
                <a:r>
                  <a:rPr lang="en-US">
                    <a:noFill/>
                  </a:rPr>
                  <a:t> </a:t>
                </a:r>
              </a:p>
            </p:txBody>
          </p:sp>
        </mc:Fallback>
      </mc:AlternateContent>
    </p:spTree>
    <p:extLst>
      <p:ext uri="{BB962C8B-B14F-4D97-AF65-F5344CB8AC3E}">
        <p14:creationId xmlns:p14="http://schemas.microsoft.com/office/powerpoint/2010/main" val="93421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space </a:t>
                </a:r>
                <a:r>
                  <a:rPr lang="en-US" dirty="0">
                    <a:solidFill>
                      <a:schemeClr val="accent1"/>
                    </a:solidFill>
                  </a:rPr>
                  <a:t>[HardtWoodruff13] </a:t>
                </a:r>
              </a:p>
              <a:p>
                <a:pPr>
                  <a:buClr>
                    <a:schemeClr val="tx1"/>
                  </a:buClr>
                </a:pPr>
                <a:r>
                  <a:rPr lang="en-US" dirty="0">
                    <a:solidFill>
                      <a:schemeClr val="tx1"/>
                    </a:solidFill>
                  </a:rPr>
                  <a:t>Approximately learn sketch matrix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𝑈</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chemeClr val="tx1"/>
                    </a:solidFill>
                  </a:rPr>
                  <a:t>Correlation finding: Find vectors weakly correlated with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solidFill>
                      <a:schemeClr val="tx1"/>
                    </a:solidFill>
                  </a:rPr>
                  <a:t>: Use these vectors to find strongly correlated vector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solidFill>
                    <a:srgbClr val="C00000"/>
                  </a:solidFill>
                </a:endParaRPr>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310"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Last Time: 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t>Suppose stream </a:t>
                </a:r>
                <a14:m>
                  <m:oMath xmlns:m="http://schemas.openxmlformats.org/officeDocument/2006/math">
                    <m:r>
                      <a:rPr lang="en-US" i="1" smtClean="0">
                        <a:solidFill>
                          <a:srgbClr val="C00000"/>
                        </a:solidFill>
                        <a:latin typeface="Cambria Math" panose="02040503050406030204" pitchFamily="18" charset="0"/>
                      </a:rPr>
                      <m:t>𝑆</m:t>
                    </m:r>
                    <m:r>
                      <a:rPr lang="en-US" b="0" i="0" smtClean="0">
                        <a:solidFill>
                          <a:srgbClr val="C00000"/>
                        </a:solidFill>
                        <a:latin typeface="Cambria Math" panose="02040503050406030204" pitchFamily="18" charset="0"/>
                      </a:rPr>
                      <m:t> </m:t>
                    </m:r>
                  </m:oMath>
                </a14:m>
                <a:r>
                  <a:rPr lang="en-US" dirty="0"/>
                  <a:t>induces a frequency vector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t>
                </a:r>
              </a:p>
              <a:p>
                <a:pPr>
                  <a:buClr>
                    <a:schemeClr val="tx1"/>
                  </a:buClr>
                </a:pPr>
                <a:endParaRPr lang="en-US" dirty="0"/>
              </a:p>
              <a:p>
                <a:pPr>
                  <a:buClr>
                    <a:schemeClr val="tx1"/>
                  </a:buClr>
                </a:pPr>
                <a:r>
                  <a:rPr lang="en-US" dirty="0">
                    <a:solidFill>
                      <a:srgbClr val="00B050"/>
                    </a:solidFill>
                  </a:rPr>
                  <a:t>Algorithm framework</a:t>
                </a:r>
                <a:r>
                  <a:rPr lang="en-US" dirty="0"/>
                  <a:t>: </a:t>
                </a:r>
              </a:p>
              <a:p>
                <a:pPr lvl="1">
                  <a:buClr>
                    <a:schemeClr val="tx1"/>
                  </a:buClr>
                </a:pPr>
                <a:r>
                  <a:rPr lang="en-US" sz="2800" dirty="0"/>
                  <a:t>Generate a random matrix </a:t>
                </a:r>
                <a14:m>
                  <m:oMath xmlns:m="http://schemas.openxmlformats.org/officeDocument/2006/math">
                    <m:r>
                      <a:rPr lang="en-US" sz="2800" b="0" i="1" smtClean="0">
                        <a:solidFill>
                          <a:srgbClr val="C00000"/>
                        </a:solidFill>
                        <a:latin typeface="Cambria Math" panose="02040503050406030204" pitchFamily="18" charset="0"/>
                      </a:rPr>
                      <m:t>𝐴</m:t>
                    </m:r>
                  </m:oMath>
                </a14:m>
                <a:r>
                  <a:rPr lang="en-US" sz="2800" dirty="0"/>
                  <a:t> and maintain </a:t>
                </a:r>
                <a14:m>
                  <m:oMath xmlns:m="http://schemas.openxmlformats.org/officeDocument/2006/math">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𝑓</m:t>
                    </m:r>
                  </m:oMath>
                </a14:m>
                <a:endParaRPr lang="en-US" sz="2800" dirty="0"/>
              </a:p>
              <a:p>
                <a:pPr lvl="1">
                  <a:buClr>
                    <a:schemeClr val="tx1"/>
                  </a:buClr>
                </a:pPr>
                <a:r>
                  <a:rPr lang="en-US" sz="2800" dirty="0"/>
                  <a:t>Apply a post-processing function </a:t>
                </a:r>
                <a14:m>
                  <m:oMath xmlns:m="http://schemas.openxmlformats.org/officeDocument/2006/math">
                    <m:r>
                      <a:rPr lang="en-US" sz="2800" b="0" i="1" smtClean="0">
                        <a:solidFill>
                          <a:srgbClr val="C00000"/>
                        </a:solidFill>
                        <a:latin typeface="Cambria Math" panose="02040503050406030204" pitchFamily="18" charset="0"/>
                      </a:rPr>
                      <m:t>𝑔</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oMath>
                </a14:m>
                <a:r>
                  <a:rPr lang="en-US" sz="2800" dirty="0"/>
                  <a:t> as the output</a:t>
                </a:r>
              </a:p>
              <a:p>
                <a:pPr>
                  <a:buClr>
                    <a:schemeClr val="tx1"/>
                  </a:buClr>
                </a:pPr>
                <a:endParaRPr lang="en-US" dirty="0"/>
              </a:p>
              <a:p>
                <a:pPr>
                  <a:buClr>
                    <a:schemeClr val="tx1"/>
                  </a:buClr>
                </a:pPr>
                <a:r>
                  <a:rPr lang="en-US" dirty="0"/>
                  <a:t>What algorithms have we discussed that fit this framework?</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2264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rgbClr val="00B050"/>
                </a:solidFill>
              </a:rPr>
              <a:t>Key</a:t>
            </a:r>
            <a:r>
              <a:rPr lang="en-US" dirty="0">
                <a:solidFill>
                  <a:schemeClr val="tx1"/>
                </a:solidFill>
              </a:rPr>
              <a:t>: Deletions are needed to perform this attack</a:t>
            </a:r>
          </a:p>
          <a:p>
            <a:pPr>
              <a:buClr>
                <a:schemeClr val="tx1"/>
              </a:buClr>
            </a:pPr>
            <a:r>
              <a:rPr lang="en-US" dirty="0"/>
              <a:t>Similar lower bounds for the sliding window model </a:t>
            </a:r>
            <a:r>
              <a:rPr lang="en-US" dirty="0">
                <a:solidFill>
                  <a:schemeClr val="accent1"/>
                </a:solidFill>
              </a:rPr>
              <a:t>[DatarGionisIndykMotwani02]</a:t>
            </a:r>
          </a:p>
          <a:p>
            <a:pPr>
              <a:buClr>
                <a:schemeClr val="tx1"/>
              </a:buClr>
            </a:pPr>
            <a:endParaRPr lang="en-US" dirty="0">
              <a:solidFill>
                <a:srgbClr val="00B0F0"/>
              </a:solidFill>
            </a:endParaRPr>
          </a:p>
          <a:p>
            <a:pPr>
              <a:buClr>
                <a:schemeClr val="tx1"/>
              </a:buClr>
            </a:pPr>
            <a:r>
              <a:rPr lang="en-US" dirty="0">
                <a:solidFill>
                  <a:schemeClr val="tx1"/>
                </a:solidFill>
              </a:rPr>
              <a:t>Assume insertion-only updates</a:t>
            </a:r>
          </a:p>
          <a:p>
            <a:pPr>
              <a:buClr>
                <a:schemeClr val="tx1"/>
              </a:buClr>
            </a:pPr>
            <a:r>
              <a:rPr lang="en-US" dirty="0"/>
              <a:t>How do the previous results work?</a:t>
            </a:r>
            <a:endParaRPr lang="en-US" dirty="0">
              <a:solidFill>
                <a:schemeClr val="tx1"/>
              </a:solidFill>
            </a:endParaRPr>
          </a:p>
        </p:txBody>
      </p:sp>
    </p:spTree>
    <p:extLst>
      <p:ext uri="{BB962C8B-B14F-4D97-AF65-F5344CB8AC3E}">
        <p14:creationId xmlns:p14="http://schemas.microsoft.com/office/powerpoint/2010/main" val="2188325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Robust Algorithms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Suppose we are trying to approximate some given function</a:t>
                </a:r>
              </a:p>
              <a:p>
                <a:pPr lvl="1"/>
                <a:r>
                  <a:rPr lang="en-US" dirty="0"/>
                  <a:t>Suppose we have a streaming algorithm for this function</a:t>
                </a:r>
              </a:p>
              <a:p>
                <a:pPr lvl="1"/>
                <a:r>
                  <a:rPr lang="en-US" dirty="0"/>
                  <a:t>Suppose this function is monotonic and the stream is insertion-only</a:t>
                </a:r>
              </a:p>
              <a:p>
                <a:r>
                  <a:rPr lang="en-US" dirty="0"/>
                  <a:t>Sketch switching framework </a:t>
                </a:r>
                <a:r>
                  <a:rPr lang="en-US" dirty="0">
                    <a:solidFill>
                      <a:schemeClr val="accent1"/>
                    </a:solidFill>
                  </a:rPr>
                  <a:t>[Ben-EliezerJayaramWoodruffYogev20] </a:t>
                </a:r>
                <a:r>
                  <a:rPr lang="en-US" dirty="0"/>
                  <a:t>gives a robust for this function </a:t>
                </a:r>
              </a:p>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Tree>
    <p:extLst>
      <p:ext uri="{BB962C8B-B14F-4D97-AF65-F5344CB8AC3E}">
        <p14:creationId xmlns:p14="http://schemas.microsoft.com/office/powerpoint/2010/main" val="343542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492707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5773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242540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383179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61759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32922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132922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889906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5455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00277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2" name="TextBox 21">
            <a:extLst>
              <a:ext uri="{FF2B5EF4-FFF2-40B4-BE49-F238E27FC236}">
                <a16:creationId xmlns:a16="http://schemas.microsoft.com/office/drawing/2014/main" id="{FE2112C0-20DE-4852-A7C3-7F6AEDB0168E}"/>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5" name="TextBox 24">
            <a:extLst>
              <a:ext uri="{FF2B5EF4-FFF2-40B4-BE49-F238E27FC236}">
                <a16:creationId xmlns:a16="http://schemas.microsoft.com/office/drawing/2014/main" id="{40F84019-3A41-4D2E-8072-259B8C5389C9}"/>
              </a:ext>
            </a:extLst>
          </p:cNvPr>
          <p:cNvSpPr txBox="1"/>
          <p:nvPr/>
        </p:nvSpPr>
        <p:spPr>
          <a:xfrm>
            <a:off x="1281893" y="5163390"/>
            <a:ext cx="396986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7" name="TextBox 26">
            <a:extLst>
              <a:ext uri="{FF2B5EF4-FFF2-40B4-BE49-F238E27FC236}">
                <a16:creationId xmlns:a16="http://schemas.microsoft.com/office/drawing/2014/main" id="{253D4DDD-64BE-4BC4-BD09-E20AF821C0AD}"/>
              </a:ext>
            </a:extLst>
          </p:cNvPr>
          <p:cNvSpPr txBox="1"/>
          <p:nvPr/>
        </p:nvSpPr>
        <p:spPr>
          <a:xfrm>
            <a:off x="1281892" y="5517333"/>
            <a:ext cx="39698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660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Last Time: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p>
              <a:p>
                <a:pPr>
                  <a:buClr>
                    <a:schemeClr val="tx1"/>
                  </a:buClr>
                </a:pP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a:p>
                <a:pPr lvl="1"/>
                <a:r>
                  <a:rPr lang="en-US" dirty="0"/>
                  <a:t>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How much space do “typical” algorithms use?</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564481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-Approximation Streaming Algorithms</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chemeClr val="accent1"/>
                    </a:solidFill>
                  </a:rPr>
                  <a:t>[KaneNelsonWoodruff10,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chemeClr val="accent1"/>
                    </a:solidFill>
                  </a:rPr>
                  <a:t>[BlasiokDingNelson17]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chemeClr val="accent1"/>
                    </a:solidFill>
                  </a:rPr>
                  <a:t>[Ganguly11, GangulyWoodruff18]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chemeClr val="accent1"/>
                    </a:solidFill>
                  </a:rPr>
                  <a:t>[BravermanChestnutIvkinNelsonWangWoodruff17]</a:t>
                </a:r>
                <a:endParaRPr lang="en-US" b="0" i="1" dirty="0">
                  <a:solidFill>
                    <a:schemeClr val="accent1"/>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Sketch switching gives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dependency in space for many problems</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684538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sz="3200" dirty="0"/>
                  <a:t>For</a:t>
                </a:r>
                <a:r>
                  <a:rPr lang="en-US" sz="3200" dirty="0">
                    <a:latin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we have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oMath>
                </a14:m>
                <a:endParaRPr lang="en-US" sz="3200" dirty="0">
                  <a:latin typeface="Cambria Math" panose="02040503050406030204" pitchFamily="18" charset="0"/>
                </a:endParaRPr>
              </a:p>
              <a:p>
                <a:pPr>
                  <a:buClr>
                    <a:schemeClr val="tx1"/>
                  </a:buClr>
                </a:pP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1</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oMath>
                </a14:m>
                <a:endParaRPr lang="en-US" sz="3200" dirty="0"/>
              </a:p>
              <a:p>
                <a:pPr>
                  <a:buClr>
                    <a:schemeClr val="tx1"/>
                  </a:buClr>
                </a:pPr>
                <a:endParaRPr lang="en-US" sz="3200" dirty="0"/>
              </a:p>
              <a:p>
                <a:pPr>
                  <a:buClr>
                    <a:schemeClr val="tx1"/>
                  </a:buClr>
                </a:pPr>
                <a:endParaRPr lang="en-US" sz="3200"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2"/>
                <a:stretch>
                  <a:fillRect l="-1902" t="-30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729412" y="1931668"/>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670460" y="5706125"/>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670460" y="5706125"/>
                <a:ext cx="394210" cy="400110"/>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015687" y="1935212"/>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596882" y="276225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596882" y="2762254"/>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005719" y="2757341"/>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005719" y="2757341"/>
                <a:ext cx="36798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162648" y="316516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162648" y="3165167"/>
                <a:ext cx="3745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C86988-61BF-2ADD-8FC5-5BDF76EF71B8}"/>
                  </a:ext>
                </a:extLst>
              </p:cNvPr>
              <p:cNvSpPr/>
              <p:nvPr/>
            </p:nvSpPr>
            <p:spPr>
              <a:xfrm>
                <a:off x="3507030" y="2874538"/>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3DC86988-61BF-2ADD-8FC5-5BDF76EF71B8}"/>
                  </a:ext>
                </a:extLst>
              </p:cNvPr>
              <p:cNvSpPr>
                <a:spLocks noRot="1" noChangeAspect="1" noMove="1" noResize="1" noEditPoints="1" noAdjustHandles="1" noChangeArrowheads="1" noChangeShapeType="1" noTextEdit="1"/>
              </p:cNvSpPr>
              <p:nvPr/>
            </p:nvSpPr>
            <p:spPr>
              <a:xfrm>
                <a:off x="3507030" y="2874538"/>
                <a:ext cx="394210" cy="40011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416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9988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3C44E5-8913-2FAD-D400-9DAA928A32CF}"/>
              </a:ext>
            </a:extLst>
          </p:cNvPr>
          <p:cNvPicPr>
            <a:picLocks noChangeAspect="1"/>
          </p:cNvPicPr>
          <p:nvPr/>
        </p:nvPicPr>
        <p:blipFill>
          <a:blip r:embed="rId2"/>
          <a:stretch>
            <a:fillRect/>
          </a:stretch>
        </p:blipFill>
        <p:spPr>
          <a:xfrm>
            <a:off x="992936" y="875609"/>
            <a:ext cx="10206127" cy="5252815"/>
          </a:xfrm>
          <a:prstGeom prst="rect">
            <a:avLst/>
          </a:prstGeom>
        </p:spPr>
      </p:pic>
    </p:spTree>
    <p:extLst>
      <p:ext uri="{BB962C8B-B14F-4D97-AF65-F5344CB8AC3E}">
        <p14:creationId xmlns:p14="http://schemas.microsoft.com/office/powerpoint/2010/main" val="421221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Economics and Finance</a:t>
            </a:r>
            <a:r>
              <a:rPr lang="en-US" sz="3200" b="0" dirty="0"/>
              <a:t>: </a:t>
            </a:r>
          </a:p>
          <a:p>
            <a:pPr lvl="1">
              <a:buClr>
                <a:schemeClr val="tx1"/>
              </a:buClr>
            </a:pPr>
            <a:r>
              <a:rPr lang="en-US" sz="3200" dirty="0">
                <a:solidFill>
                  <a:schemeClr val="accent1"/>
                </a:solidFill>
              </a:rPr>
              <a:t>Stock price prediction</a:t>
            </a:r>
            <a:r>
              <a:rPr lang="en-US" sz="3200" dirty="0"/>
              <a:t>: P</a:t>
            </a:r>
            <a:r>
              <a:rPr lang="en-US" sz="3200" b="0" dirty="0"/>
              <a:t>redict stock prices based on historical data and other relevant factors.</a:t>
            </a:r>
          </a:p>
          <a:p>
            <a:pPr lvl="1">
              <a:buClr>
                <a:schemeClr val="tx1"/>
              </a:buClr>
            </a:pPr>
            <a:r>
              <a:rPr lang="en-US" sz="3200" b="0" dirty="0">
                <a:solidFill>
                  <a:schemeClr val="accent1"/>
                </a:solidFill>
              </a:rPr>
              <a:t>Econometric analysis</a:t>
            </a:r>
            <a:r>
              <a:rPr lang="en-US" sz="3200" b="0" dirty="0"/>
              <a:t>: Study the relationships between economic variables like GDP, inflation, and interest rates.</a:t>
            </a:r>
            <a:endParaRPr lang="en-US" sz="3200" dirty="0">
              <a:solidFill>
                <a:srgbClr val="00B050"/>
              </a:solidFill>
            </a:endParaRPr>
          </a:p>
        </p:txBody>
      </p:sp>
      <p:pic>
        <p:nvPicPr>
          <p:cNvPr id="1026" name="Picture 2" descr="Stock market - Free business and finance icons">
            <a:extLst>
              <a:ext uri="{FF2B5EF4-FFF2-40B4-BE49-F238E27FC236}">
                <a16:creationId xmlns:a16="http://schemas.microsoft.com/office/drawing/2014/main" id="{FDD67178-2361-AAE6-B4D8-FE33DD51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564" y="437435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conomics Course Stock Illustrations – 249 Economics Course Stock  Illustrations, Vectors &amp; Clipart - Dreamstime">
            <a:extLst>
              <a:ext uri="{FF2B5EF4-FFF2-40B4-BE49-F238E27FC236}">
                <a16:creationId xmlns:a16="http://schemas.microsoft.com/office/drawing/2014/main" id="{E92EF32A-78DE-8BDC-5C04-CD90EDB4E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052" y="4226770"/>
            <a:ext cx="2631230" cy="263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23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Medicine and Healthcare</a:t>
            </a:r>
            <a:r>
              <a:rPr lang="en-US" sz="3200" b="0" dirty="0"/>
              <a:t>: </a:t>
            </a:r>
          </a:p>
          <a:p>
            <a:pPr lvl="1">
              <a:buClr>
                <a:schemeClr val="tx1"/>
              </a:buClr>
            </a:pPr>
            <a:r>
              <a:rPr lang="en-US" sz="3200" dirty="0">
                <a:solidFill>
                  <a:schemeClr val="accent1"/>
                </a:solidFill>
              </a:rPr>
              <a:t>Medical research</a:t>
            </a:r>
            <a:r>
              <a:rPr lang="en-US" sz="3200" dirty="0"/>
              <a:t>: Understand the relationship between factors such as age, genetics, and lifestyle on health outcomes.</a:t>
            </a:r>
            <a:r>
              <a:rPr lang="en-US" sz="3200" dirty="0">
                <a:solidFill>
                  <a:schemeClr val="accent1"/>
                </a:solidFill>
              </a:rPr>
              <a:t> </a:t>
            </a:r>
          </a:p>
          <a:p>
            <a:pPr lvl="1">
              <a:buClr>
                <a:schemeClr val="tx1"/>
              </a:buClr>
            </a:pPr>
            <a:r>
              <a:rPr lang="en-US" sz="3200" dirty="0">
                <a:solidFill>
                  <a:schemeClr val="accent1"/>
                </a:solidFill>
              </a:rPr>
              <a:t>Disease prediction: </a:t>
            </a:r>
            <a:r>
              <a:rPr lang="en-US" sz="3200" dirty="0"/>
              <a:t>Predicting the probability of disease occurrence based on risk factors like smoking, diet, and exercise.</a:t>
            </a:r>
          </a:p>
        </p:txBody>
      </p:sp>
      <p:pic>
        <p:nvPicPr>
          <p:cNvPr id="2050" name="Picture 2" descr="Red Cross Stock Illustrations – 93,642 Red Cross Stock Illustrations,  Vectors &amp; Clipart - Dreamstime">
            <a:extLst>
              <a:ext uri="{FF2B5EF4-FFF2-40B4-BE49-F238E27FC236}">
                <a16:creationId xmlns:a16="http://schemas.microsoft.com/office/drawing/2014/main" id="{86F7973B-D6FD-E841-8BBA-116CA786E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336" y="4681057"/>
            <a:ext cx="1883328" cy="188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022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a:solidFill>
                  <a:srgbClr val="C00000"/>
                </a:solidFill>
              </a:rPr>
              <a:t>Regression</a:t>
            </a:r>
            <a:endParaRPr lang="en-US" dirty="0">
              <a:solidFill>
                <a:srgbClr val="C00000"/>
              </a:solidFill>
            </a:endParaRP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Sports Analytics: </a:t>
            </a:r>
          </a:p>
          <a:p>
            <a:pPr lvl="1">
              <a:buClr>
                <a:schemeClr val="tx1"/>
              </a:buClr>
            </a:pPr>
            <a:r>
              <a:rPr lang="en-US" sz="3200" b="0" dirty="0">
                <a:solidFill>
                  <a:schemeClr val="accent1"/>
                </a:solidFill>
              </a:rPr>
              <a:t>Player performance forecast</a:t>
            </a:r>
            <a:r>
              <a:rPr lang="en-US" sz="3200" b="0" dirty="0"/>
              <a:t>:</a:t>
            </a:r>
            <a:r>
              <a:rPr lang="en-US" sz="3200" b="0" dirty="0">
                <a:solidFill>
                  <a:srgbClr val="00B050"/>
                </a:solidFill>
              </a:rPr>
              <a:t> </a:t>
            </a:r>
            <a:r>
              <a:rPr lang="en-US" sz="3200" b="0" dirty="0"/>
              <a:t>Predicting player performance in sports like baseball, basketball, or soccer based on historical data. </a:t>
            </a:r>
          </a:p>
          <a:p>
            <a:pPr lvl="1">
              <a:buClr>
                <a:schemeClr val="tx1"/>
              </a:buClr>
            </a:pPr>
            <a:r>
              <a:rPr lang="en-US" sz="3200" b="0" dirty="0">
                <a:solidFill>
                  <a:schemeClr val="accent1"/>
                </a:solidFill>
              </a:rPr>
              <a:t>Game outcome prediction</a:t>
            </a:r>
            <a:r>
              <a:rPr lang="en-US" sz="3200" b="0" dirty="0"/>
              <a:t>: Predicting the outcome of games based on team statistics and other factors.</a:t>
            </a:r>
            <a:endParaRPr lang="en-US" sz="3200" dirty="0"/>
          </a:p>
        </p:txBody>
      </p:sp>
      <p:pic>
        <p:nvPicPr>
          <p:cNvPr id="3074" name="Picture 2" descr="Digital Sports Clipart Sport Equipment Graphics Sports - Etsy">
            <a:extLst>
              <a:ext uri="{FF2B5EF4-FFF2-40B4-BE49-F238E27FC236}">
                <a16:creationId xmlns:a16="http://schemas.microsoft.com/office/drawing/2014/main" id="{D650396C-C263-2F64-732C-B18ABF530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840" y="4719769"/>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egends profile: Michael Jordan | NBA.com">
            <a:extLst>
              <a:ext uri="{FF2B5EF4-FFF2-40B4-BE49-F238E27FC236}">
                <a16:creationId xmlns:a16="http://schemas.microsoft.com/office/drawing/2014/main" id="{B61DD80A-1507-5607-7E53-1DC914CAF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437" y="484359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2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Environmental Science: </a:t>
            </a:r>
          </a:p>
          <a:p>
            <a:pPr lvl="1">
              <a:buClr>
                <a:schemeClr val="tx1"/>
              </a:buClr>
            </a:pPr>
            <a:r>
              <a:rPr lang="en-US" sz="3200" b="0" dirty="0">
                <a:solidFill>
                  <a:schemeClr val="accent1"/>
                </a:solidFill>
              </a:rPr>
              <a:t>Climate modeling</a:t>
            </a:r>
            <a:r>
              <a:rPr lang="en-US" sz="3200" b="0" dirty="0"/>
              <a:t>:</a:t>
            </a:r>
            <a:r>
              <a:rPr lang="en-US" sz="3200" b="0" dirty="0">
                <a:solidFill>
                  <a:srgbClr val="00B050"/>
                </a:solidFill>
              </a:rPr>
              <a:t> </a:t>
            </a:r>
            <a:r>
              <a:rPr lang="en-US" sz="3200" b="0" dirty="0"/>
              <a:t>Model climate change variables like temperature, precipitation, and sea levels. </a:t>
            </a:r>
          </a:p>
          <a:p>
            <a:pPr lvl="1">
              <a:buClr>
                <a:schemeClr val="tx1"/>
              </a:buClr>
            </a:pPr>
            <a:r>
              <a:rPr lang="en-US" sz="3200" b="0" dirty="0">
                <a:solidFill>
                  <a:schemeClr val="accent1"/>
                </a:solidFill>
              </a:rPr>
              <a:t>Pollution analysis</a:t>
            </a:r>
            <a:r>
              <a:rPr lang="en-US" sz="3200" b="0" dirty="0"/>
              <a:t>: Analyze the relationship between pollution levels and various factors like industrial activity and population.</a:t>
            </a:r>
            <a:endParaRPr lang="en-US" sz="3200" dirty="0"/>
          </a:p>
        </p:txBody>
      </p:sp>
      <p:pic>
        <p:nvPicPr>
          <p:cNvPr id="5" name="Picture 4">
            <a:extLst>
              <a:ext uri="{FF2B5EF4-FFF2-40B4-BE49-F238E27FC236}">
                <a16:creationId xmlns:a16="http://schemas.microsoft.com/office/drawing/2014/main" id="{BDED3806-C7C2-EADE-C3EE-9EF0DBDE9006}"/>
              </a:ext>
            </a:extLst>
          </p:cNvPr>
          <p:cNvPicPr>
            <a:picLocks noChangeAspect="1"/>
          </p:cNvPicPr>
          <p:nvPr/>
        </p:nvPicPr>
        <p:blipFill>
          <a:blip r:embed="rId3"/>
          <a:stretch>
            <a:fillRect/>
          </a:stretch>
        </p:blipFill>
        <p:spPr>
          <a:xfrm>
            <a:off x="3158957" y="4586924"/>
            <a:ext cx="5625119" cy="2271076"/>
          </a:xfrm>
          <a:prstGeom prst="rect">
            <a:avLst/>
          </a:prstGeom>
        </p:spPr>
      </p:pic>
    </p:spTree>
    <p:extLst>
      <p:ext uri="{BB962C8B-B14F-4D97-AF65-F5344CB8AC3E}">
        <p14:creationId xmlns:p14="http://schemas.microsoft.com/office/powerpoint/2010/main" val="34342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Last Time: 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Converts a streaming algorithm for a smooth function into a sliding window algorithm</a:t>
            </a:r>
          </a:p>
        </p:txBody>
      </p:sp>
    </p:spTree>
    <p:extLst>
      <p:ext uri="{BB962C8B-B14F-4D97-AF65-F5344CB8AC3E}">
        <p14:creationId xmlns:p14="http://schemas.microsoft.com/office/powerpoint/2010/main" val="295720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8120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07721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077218"/>
              </a:xfrm>
              <a:prstGeom prst="rect">
                <a:avLst/>
              </a:prstGeom>
              <a:blipFill>
                <a:blip r:embed="rId2"/>
                <a:stretch>
                  <a:fillRect l="-2457"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649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6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917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01675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Can check for consistency by looking at the rank of the coefficient matrix and the augmented matrix</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016758"/>
              </a:xfrm>
              <a:prstGeom prst="rect">
                <a:avLst/>
              </a:prstGeom>
              <a:blipFill>
                <a:blip r:embed="rId2"/>
                <a:stretch>
                  <a:fillRect l="-2457" t="-1580" b="-3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7259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For a square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sup>
                    </m:sSup>
                  </m:oMath>
                </a14:m>
                <a:r>
                  <a:rPr lang="en-US" sz="3200" dirty="0"/>
                  <a:t>, if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is full rank, i.e., </a:t>
                </a:r>
                <a14:m>
                  <m:oMath xmlns:m="http://schemas.openxmlformats.org/officeDocument/2006/math">
                    <m:r>
                      <m:rPr>
                        <m:sty m:val="p"/>
                      </m:rPr>
                      <a:rPr lang="en-US" sz="3200" b="0" i="0" smtClean="0">
                        <a:solidFill>
                          <a:srgbClr val="C00000"/>
                        </a:solidFill>
                        <a:latin typeface="Cambria Math" panose="02040503050406030204" pitchFamily="18" charset="0"/>
                      </a:rPr>
                      <m:t>rank</m:t>
                    </m:r>
                    <m:d>
                      <m:dPr>
                        <m:ctrlPr>
                          <a:rPr lang="en-US" sz="3200" b="0" i="1" smtClean="0">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then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has an 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oMath>
                </a14:m>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sup>
                    </m:sSup>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𝐴</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𝑛</m:t>
                        </m:r>
                      </m:sub>
                    </m:sSub>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For a general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sup>
                    </m:sSup>
                  </m:oMath>
                </a14:m>
                <a:r>
                  <a:rPr lang="en-US" sz="3200" dirty="0"/>
                  <a:t> with linearly independent columns, the Moore-Penrose inverse/pseudoinverse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mtClean="0">
                            <a:solidFill>
                              <a:srgbClr val="C00000"/>
                            </a:solidFill>
                          </a:rPr>
                          <m:t>†</m:t>
                        </m:r>
                      </m:sup>
                    </m:sSup>
                  </m:oMath>
                </a14:m>
                <a:r>
                  <a:rPr lang="en-US" sz="3200" dirty="0"/>
                  <a:t> of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satisfies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p>
                        <m:r>
                          <a:rPr lang="en-US" sz="3200" b="0" i="1" smtClean="0">
                            <a:solidFill>
                              <a:srgbClr val="C00000"/>
                            </a:solidFill>
                            <a:latin typeface="Cambria Math" panose="02040503050406030204" pitchFamily="18" charset="0"/>
                          </a:rPr>
                          <m:t>−1</m:t>
                        </m:r>
                      </m:sup>
                    </m:sSup>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oMath>
                </a14:m>
                <a:r>
                  <a:rPr lang="en-US" sz="3200" dirty="0"/>
                  <a:t> so that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𝑑</m:t>
                        </m:r>
                      </m:sub>
                    </m:sSub>
                  </m:oMath>
                </a14:m>
                <a:r>
                  <a:rPr lang="en-US" sz="3200"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3128757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031873"/>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oMath>
                </a14:m>
                <a:r>
                  <a:rPr lang="en-US" sz="3200" dirty="0"/>
                  <a:t>, then there is a single solution,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i="1">
                        <a:solidFill>
                          <a:srgbClr val="C00000"/>
                        </a:solidFill>
                        <a:latin typeface="Cambria Math" panose="02040503050406030204" pitchFamily="18" charset="0"/>
                      </a:rPr>
                      <m:t>𝑏</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031873"/>
              </a:xfrm>
              <a:prstGeom prst="rect">
                <a:avLst/>
              </a:prstGeom>
              <a:blipFill>
                <a:blip r:embed="rId2"/>
                <a:stretch>
                  <a:fillRect l="-2457" t="-1967" r="-2244"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2838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10627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𝑑</m:t>
                    </m:r>
                  </m:oMath>
                </a14:m>
                <a:r>
                  <a:rPr lang="en-US" sz="3200" dirty="0"/>
                  <a:t>, then are infinite solutions and can find a solution by looking at </a:t>
                </a:r>
                <a14:m>
                  <m:oMath xmlns:m="http://schemas.openxmlformats.org/officeDocument/2006/math">
                    <m:r>
                      <a:rPr lang="en-US" sz="3200" i="1">
                        <a:solidFill>
                          <a:srgbClr val="C00000"/>
                        </a:solidFill>
                        <a:latin typeface="Cambria Math" panose="02040503050406030204" pitchFamily="18" charset="0"/>
                      </a:rPr>
                      <m:t>𝑛</m:t>
                    </m:r>
                  </m:oMath>
                </a14:m>
                <a:r>
                  <a:rPr lang="en-US" sz="3200" dirty="0"/>
                  <a:t> columns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106270"/>
              </a:xfrm>
              <a:prstGeom prst="rect">
                <a:avLst/>
              </a:prstGeom>
              <a:blipFill>
                <a:blip r:embed="rId2"/>
                <a:stretch>
                  <a:fillRect l="-2457" t="-1551" r="-2244" b="-1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816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613827"/>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i="1">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&gt;</m:t>
                    </m:r>
                    <m:r>
                      <a:rPr lang="en-US" sz="3200" i="1">
                        <a:solidFill>
                          <a:srgbClr val="C00000"/>
                        </a:solidFill>
                        <a:latin typeface="Cambria Math" panose="02040503050406030204" pitchFamily="18" charset="0"/>
                      </a:rPr>
                      <m:t>𝑑</m:t>
                    </m:r>
                  </m:oMath>
                </a14:m>
                <a:r>
                  <a:rPr lang="en-US" sz="3200" dirty="0"/>
                  <a:t>, then at most one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r>
                  <a:rPr lang="en-US" sz="3200" dirty="0"/>
                  <a:t>) and can find by looking at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rows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613827"/>
              </a:xfrm>
              <a:prstGeom prst="rect">
                <a:avLst/>
              </a:prstGeom>
              <a:blipFill>
                <a:blip r:embed="rId2"/>
                <a:stretch>
                  <a:fillRect l="-2457" t="-1717" r="-2244" b="-3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3567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7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8126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353943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a:p>
                <a:pPr marL="457200" indent="-457200">
                  <a:buClr>
                    <a:schemeClr val="tx1"/>
                  </a:buClr>
                  <a:buFont typeface="Arial" panose="020B0604020202020204" pitchFamily="34" charset="0"/>
                  <a:buChar char="•"/>
                </a:pPr>
                <a:r>
                  <a:rPr lang="en-US" sz="3200" dirty="0"/>
                  <a:t>Minimize </a:t>
                </a:r>
                <a14:m>
                  <m:oMath xmlns:m="http://schemas.openxmlformats.org/officeDocument/2006/math">
                    <m:r>
                      <a:rPr lang="en-US" sz="3200" i="1">
                        <a:solidFill>
                          <a:srgbClr val="C00000"/>
                        </a:solidFill>
                        <a:latin typeface="Cambria Math" panose="02040503050406030204" pitchFamily="18" charset="0"/>
                      </a:rPr>
                      <m:t>ℒ</m:t>
                    </m:r>
                    <m:r>
                      <a:rPr lang="en-US" sz="3200" b="0" i="0"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oMath>
                </a14:m>
                <a:r>
                  <a:rPr lang="en-US" sz="3200" dirty="0"/>
                  <a:t> for some loss function </a:t>
                </a:r>
                <a14:m>
                  <m:oMath xmlns:m="http://schemas.openxmlformats.org/officeDocument/2006/math">
                    <m:r>
                      <a:rPr lang="en-US" sz="3200" i="1">
                        <a:solidFill>
                          <a:srgbClr val="C00000"/>
                        </a:solidFill>
                        <a:latin typeface="Cambria Math" panose="02040503050406030204" pitchFamily="18" charset="0"/>
                      </a:rPr>
                      <m:t>ℒ</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3539430"/>
              </a:xfrm>
              <a:prstGeom prst="rect">
                <a:avLst/>
              </a:prstGeom>
              <a:blipFill>
                <a:blip r:embed="rId2"/>
                <a:stretch>
                  <a:fillRect l="-2457" t="-2241" r="-245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8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Last Time: 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7</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4</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163390"/>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32E0139-FB45-42FD-8785-0B729FC56655}"/>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98D377CB-603F-46EB-B186-1CA1DC1B534E}"/>
              </a:ext>
            </a:extLst>
          </p:cNvPr>
          <p:cNvSpPr txBox="1"/>
          <p:nvPr/>
        </p:nvSpPr>
        <p:spPr>
          <a:xfrm>
            <a:off x="4352192" y="5517333"/>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6F5C2B70-E195-4D86-89D6-21E14BD22D0C}"/>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2E439709-F5AA-432B-A456-07A3D45C704F}"/>
              </a:ext>
            </a:extLst>
          </p:cNvPr>
          <p:cNvSpPr txBox="1"/>
          <p:nvPr/>
        </p:nvSpPr>
        <p:spPr>
          <a:xfrm>
            <a:off x="4950068" y="5886665"/>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D0D2C36-C49C-463B-9CAF-321380986F70}"/>
              </a:ext>
            </a:extLst>
          </p:cNvPr>
          <p:cNvSpPr/>
          <p:nvPr/>
        </p:nvSpPr>
        <p:spPr>
          <a:xfrm>
            <a:off x="6247106" y="4205719"/>
            <a:ext cx="5631302" cy="2246769"/>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a:p>
            <a:pPr marL="514350" indent="-514350">
              <a:buFont typeface="Arial" panose="020B0604020202020204" pitchFamily="34" charset="0"/>
              <a:buChar char="•"/>
            </a:pPr>
            <a:r>
              <a:rPr lang="en-US" sz="2800" dirty="0"/>
              <a:t>Number of ones in sliding window is at least 4 and at most 7</a:t>
            </a:r>
          </a:p>
          <a:p>
            <a:pPr marL="514350" indent="-514350">
              <a:buFont typeface="Arial" panose="020B0604020202020204" pitchFamily="34" charset="0"/>
              <a:buChar char="•"/>
            </a:pPr>
            <a:r>
              <a:rPr lang="en-US" sz="2800" dirty="0"/>
              <a:t>4 is a good approximation</a:t>
            </a:r>
          </a:p>
        </p:txBody>
      </p:sp>
      <p:sp>
        <p:nvSpPr>
          <p:cNvPr id="20" name="Rectangle 19">
            <a:extLst>
              <a:ext uri="{FF2B5EF4-FFF2-40B4-BE49-F238E27FC236}">
                <a16:creationId xmlns:a16="http://schemas.microsoft.com/office/drawing/2014/main" id="{6CEF346B-1AC7-4F13-8144-8F5A72C433B1}"/>
              </a:ext>
            </a:extLst>
          </p:cNvPr>
          <p:cNvSpPr/>
          <p:nvPr/>
        </p:nvSpPr>
        <p:spPr>
          <a:xfrm>
            <a:off x="2295639"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688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457"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270943"/>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270943"/>
              </a:xfrm>
              <a:prstGeom prst="rect">
                <a:avLst/>
              </a:prstGeom>
              <a:blipFill>
                <a:blip r:embed="rId2"/>
                <a:stretch>
                  <a:fillRect l="-245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225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A618F3-2914-4684-5BFD-84BBCF174FB2}"/>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7" name="TextBox 6">
                <a:extLst>
                  <a:ext uri="{FF2B5EF4-FFF2-40B4-BE49-F238E27FC236}">
                    <a16:creationId xmlns:a16="http://schemas.microsoft.com/office/drawing/2014/main" id="{99A618F3-2914-4684-5BFD-84BBCF174FB2}"/>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4"/>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962404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80C76C8-6E79-A9B9-DA67-B2F98685EFAB}"/>
              </a:ext>
            </a:extLst>
          </p:cNvPr>
          <p:cNvCxnSpPr>
            <a:cxnSpLocks/>
            <a:stCxn id="22" idx="5"/>
          </p:cNvCxnSpPr>
          <p:nvPr/>
        </p:nvCxnSpPr>
        <p:spPr>
          <a:xfrm>
            <a:off x="5116441" y="2650078"/>
            <a:ext cx="906854" cy="1804476"/>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C852C7A-2A27-5A96-9306-F489D651EC4F}"/>
                  </a:ext>
                </a:extLst>
              </p:cNvPr>
              <p:cNvSpPr txBox="1"/>
              <p:nvPr/>
            </p:nvSpPr>
            <p:spPr>
              <a:xfrm>
                <a:off x="5844683" y="4454554"/>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6</m:t>
                              </m:r>
                            </m:e>
                            <m:e>
                              <m:r>
                                <a:rPr lang="en-US" sz="3200" b="0" i="1" smtClean="0">
                                  <a:solidFill>
                                    <a:srgbClr val="C00000"/>
                                  </a:solidFill>
                                  <a:latin typeface="Cambria Math" panose="02040503050406030204" pitchFamily="18" charset="0"/>
                                </a:rPr>
                                <m:t>3</m:t>
                              </m:r>
                            </m:e>
                          </m:eqArr>
                        </m:e>
                      </m:d>
                    </m:oMath>
                  </m:oMathPara>
                </a14:m>
                <a:endParaRPr lang="en-US" sz="3200" dirty="0"/>
              </a:p>
            </p:txBody>
          </p:sp>
        </mc:Choice>
        <mc:Fallback xmlns="">
          <p:sp>
            <p:nvSpPr>
              <p:cNvPr id="28" name="TextBox 27">
                <a:extLst>
                  <a:ext uri="{FF2B5EF4-FFF2-40B4-BE49-F238E27FC236}">
                    <a16:creationId xmlns:a16="http://schemas.microsoft.com/office/drawing/2014/main" id="{DC852C7A-2A27-5A96-9306-F489D651EC4F}"/>
                  </a:ext>
                </a:extLst>
              </p:cNvPr>
              <p:cNvSpPr txBox="1">
                <a:spLocks noRot="1" noChangeAspect="1" noMove="1" noResize="1" noEditPoints="1" noAdjustHandles="1" noChangeArrowheads="1" noChangeShapeType="1" noTextEdit="1"/>
              </p:cNvSpPr>
              <p:nvPr/>
            </p:nvSpPr>
            <p:spPr>
              <a:xfrm>
                <a:off x="5844683" y="4454554"/>
                <a:ext cx="1890666" cy="9103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4BB559-E405-C961-DDFD-AD5F711AFA19}"/>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29" name="TextBox 28">
                <a:extLst>
                  <a:ext uri="{FF2B5EF4-FFF2-40B4-BE49-F238E27FC236}">
                    <a16:creationId xmlns:a16="http://schemas.microsoft.com/office/drawing/2014/main" id="{404BB559-E405-C961-DDFD-AD5F711AFA19}"/>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5"/>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3814312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230774"/>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Let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be the projection of </a:t>
                </a:r>
                <a14:m>
                  <m:oMath xmlns:m="http://schemas.openxmlformats.org/officeDocument/2006/math">
                    <m:r>
                      <a:rPr lang="en-US" sz="3200" i="1">
                        <a:solidFill>
                          <a:srgbClr val="C00000"/>
                        </a:solidFill>
                        <a:latin typeface="Cambria Math" panose="02040503050406030204" pitchFamily="18" charset="0"/>
                      </a:rPr>
                      <m:t>𝑏</m:t>
                    </m:r>
                  </m:oMath>
                </a14:m>
                <a:r>
                  <a:rPr lang="en-US" sz="3200" dirty="0"/>
                  <a:t> onto the column space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indent="-457200">
                  <a:buFont typeface="Arial" panose="020B0604020202020204" pitchFamily="34" charset="0"/>
                  <a:buChar char="•"/>
                </a:pPr>
                <a:r>
                  <a:rPr lang="en-US" sz="3200" dirty="0"/>
                  <a:t>Decompose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into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and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endParaRPr lang="en-US" sz="320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230774"/>
              </a:xfrm>
              <a:prstGeom prst="rect">
                <a:avLst/>
              </a:prstGeom>
              <a:blipFill>
                <a:blip r:embed="rId2"/>
                <a:stretch>
                  <a:fillRect l="-2457" t="-1729" b="-3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1404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p:spTree>
    <p:extLst>
      <p:ext uri="{BB962C8B-B14F-4D97-AF65-F5344CB8AC3E}">
        <p14:creationId xmlns:p14="http://schemas.microsoft.com/office/powerpoint/2010/main" val="3399479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6459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5210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7"/>
                <a:ext cx="10515600" cy="4701723"/>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Minimized for </a:t>
                </a:r>
                <a14:m>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=0</m:t>
                    </m:r>
                  </m:oMath>
                </a14:m>
                <a:r>
                  <a:rPr lang="en-US" sz="3200" dirty="0"/>
                  <a:t> when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𝑏</m:t>
                    </m:r>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7"/>
                <a:ext cx="10515600" cy="4701723"/>
              </a:xfrm>
              <a:blipFill>
                <a:blip r:embed="rId3"/>
                <a:stretch>
                  <a:fillRect l="-1333" t="-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561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8650" y="4142230"/>
            <a:ext cx="3739967" cy="24797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CF7A3E5-B0DB-66F5-E447-F8867AEC61B4}"/>
                  </a:ext>
                </a:extLst>
              </p:cNvPr>
              <p:cNvSpPr>
                <a:spLocks noGrp="1"/>
              </p:cNvSpPr>
              <p:nvPr>
                <p:ph idx="1"/>
              </p:nvPr>
            </p:nvSpPr>
            <p:spPr>
              <a:xfrm>
                <a:off x="4454156" y="1794079"/>
                <a:ext cx="7735317" cy="2499331"/>
              </a:xfrm>
            </p:spPr>
            <p:txBody>
              <a:bodyPr>
                <a:normAutofit/>
              </a:bodyPr>
              <a:lstStyle/>
              <a:p>
                <a:pPr>
                  <a:buClr>
                    <a:schemeClr val="tx1"/>
                  </a:buCl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dirty="0">
                  <a:solidFill>
                    <a:srgbClr val="C00000"/>
                  </a:solidFill>
                </a:endParaRPr>
              </a:p>
              <a:p>
                <a:pPr>
                  <a:buClr>
                    <a:schemeClr val="tx1"/>
                  </a:buClr>
                </a:pPr>
                <a:r>
                  <a:rPr lang="en-US" sz="3200" dirty="0"/>
                  <a:t>“Least squares” optimization</a:t>
                </a:r>
              </a:p>
              <a:p>
                <a:pPr>
                  <a:buClr>
                    <a:schemeClr val="tx1"/>
                  </a:buClr>
                </a:pPr>
                <a:r>
                  <a:rPr lang="en-US" sz="3200" dirty="0"/>
                  <a:t>MLE under Gaussian noise</a:t>
                </a:r>
              </a:p>
              <a:p>
                <a:pPr>
                  <a:buClr>
                    <a:schemeClr val="tx1"/>
                  </a:buClr>
                </a:pPr>
                <a:r>
                  <a:rPr lang="en-US" sz="3200" dirty="0"/>
                  <a:t>Closed form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endParaRPr lang="en-US" sz="3200" dirty="0"/>
              </a:p>
              <a:p>
                <a:pPr>
                  <a:buClr>
                    <a:schemeClr val="tx1"/>
                  </a:buClr>
                </a:pPr>
                <a:endParaRPr lang="en-US" sz="3200" dirty="0"/>
              </a:p>
            </p:txBody>
          </p:sp>
        </mc:Choice>
        <mc:Fallback xmlns="">
          <p:sp>
            <p:nvSpPr>
              <p:cNvPr id="22" name="Content Placeholder 2">
                <a:extLst>
                  <a:ext uri="{FF2B5EF4-FFF2-40B4-BE49-F238E27FC236}">
                    <a16:creationId xmlns:a16="http://schemas.microsoft.com/office/drawing/2014/main" id="{4CF7A3E5-B0DB-66F5-E447-F8867AEC61B4}"/>
                  </a:ext>
                </a:extLst>
              </p:cNvPr>
              <p:cNvSpPr>
                <a:spLocks noGrp="1" noRot="1" noChangeAspect="1" noMove="1" noResize="1" noEditPoints="1" noAdjustHandles="1" noChangeArrowheads="1" noChangeShapeType="1" noTextEdit="1"/>
              </p:cNvSpPr>
              <p:nvPr>
                <p:ph idx="1"/>
              </p:nvPr>
            </p:nvSpPr>
            <p:spPr>
              <a:xfrm>
                <a:off x="4454156" y="1794079"/>
                <a:ext cx="7735317" cy="2499331"/>
              </a:xfrm>
              <a:blipFill>
                <a:blip r:embed="rId14"/>
                <a:stretch>
                  <a:fillRect l="-1812" t="-4878" b="-488"/>
                </a:stretch>
              </a:blipFill>
            </p:spPr>
            <p:txBody>
              <a:bodyPr/>
              <a:lstStyle/>
              <a:p>
                <a:r>
                  <a:rPr lang="en-US">
                    <a:noFill/>
                  </a:rPr>
                  <a:t> </a:t>
                </a:r>
              </a:p>
            </p:txBody>
          </p:sp>
        </mc:Fallback>
      </mc:AlternateContent>
    </p:spTree>
    <p:extLst>
      <p:ext uri="{BB962C8B-B14F-4D97-AF65-F5344CB8AC3E}">
        <p14:creationId xmlns:p14="http://schemas.microsoft.com/office/powerpoint/2010/main" val="41983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5239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endParaRPr lang="en-US" dirty="0"/>
              </a:p>
              <a:p>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pPr>
                  <a:buClr>
                    <a:schemeClr val="tx1"/>
                  </a:buClr>
                </a:pPr>
                <a:r>
                  <a:rPr lang="en-US" dirty="0">
                    <a:solidFill>
                      <a:srgbClr val="00B050"/>
                    </a:solidFill>
                  </a:rPr>
                  <a:t>Claim:</a:t>
                </a:r>
                <a:r>
                  <a:rPr lang="en-US" dirty="0"/>
                  <a:t> A construction of a subspace embedding can be used to approximately solve linear regression</a:t>
                </a:r>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813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3C31CD5-CC1A-5D72-1489-BDAF3BAD2A12}"/>
              </a:ext>
            </a:extLst>
          </p:cNvPr>
          <p:cNvSpPr/>
          <p:nvPr/>
        </p:nvSpPr>
        <p:spPr>
          <a:xfrm>
            <a:off x="704245" y="2469916"/>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568AA3-65BF-DA7C-BEF9-CFDBFA776CFA}"/>
                  </a:ext>
                </a:extLst>
              </p:cNvPr>
              <p:cNvSpPr/>
              <p:nvPr/>
            </p:nvSpPr>
            <p:spPr>
              <a:xfrm>
                <a:off x="1645293" y="6244373"/>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FC568AA3-65BF-DA7C-BEF9-CFDBFA776CFA}"/>
                  </a:ext>
                </a:extLst>
              </p:cNvPr>
              <p:cNvSpPr>
                <a:spLocks noRot="1" noChangeAspect="1" noMove="1" noResize="1" noEditPoints="1" noAdjustHandles="1" noChangeArrowheads="1" noChangeShapeType="1" noTextEdit="1"/>
              </p:cNvSpPr>
              <p:nvPr/>
            </p:nvSpPr>
            <p:spPr>
              <a:xfrm>
                <a:off x="1645293" y="6244373"/>
                <a:ext cx="394210" cy="400110"/>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7B5B39F-842F-FADB-4F7E-FF9D6B9A8B6B}"/>
              </a:ext>
            </a:extLst>
          </p:cNvPr>
          <p:cNvSpPr/>
          <p:nvPr/>
        </p:nvSpPr>
        <p:spPr>
          <a:xfrm>
            <a:off x="2990520" y="2473460"/>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7A8855-65F2-543D-3920-7E9DDF9AA1E5}"/>
                  </a:ext>
                </a:extLst>
              </p:cNvPr>
              <p:cNvSpPr/>
              <p:nvPr/>
            </p:nvSpPr>
            <p:spPr>
              <a:xfrm>
                <a:off x="1571715" y="330050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607A8855-65F2-543D-3920-7E9DDF9AA1E5}"/>
                  </a:ext>
                </a:extLst>
              </p:cNvPr>
              <p:cNvSpPr>
                <a:spLocks noRot="1" noChangeAspect="1" noMove="1" noResize="1" noEditPoints="1" noAdjustHandles="1" noChangeArrowheads="1" noChangeShapeType="1" noTextEdit="1"/>
              </p:cNvSpPr>
              <p:nvPr/>
            </p:nvSpPr>
            <p:spPr>
              <a:xfrm>
                <a:off x="1571715" y="3300502"/>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3115268-D882-2838-ADDB-E35C162B18CA}"/>
                  </a:ext>
                </a:extLst>
              </p:cNvPr>
              <p:cNvSpPr/>
              <p:nvPr/>
            </p:nvSpPr>
            <p:spPr>
              <a:xfrm>
                <a:off x="2980552" y="3295589"/>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8" name="Rectangle 7">
                <a:extLst>
                  <a:ext uri="{FF2B5EF4-FFF2-40B4-BE49-F238E27FC236}">
                    <a16:creationId xmlns:a16="http://schemas.microsoft.com/office/drawing/2014/main" id="{A3115268-D882-2838-ADDB-E35C162B18CA}"/>
                  </a:ext>
                </a:extLst>
              </p:cNvPr>
              <p:cNvSpPr>
                <a:spLocks noRot="1" noChangeAspect="1" noMove="1" noResize="1" noEditPoints="1" noAdjustHandles="1" noChangeArrowheads="1" noChangeShapeType="1" noTextEdit="1"/>
              </p:cNvSpPr>
              <p:nvPr/>
            </p:nvSpPr>
            <p:spPr>
              <a:xfrm>
                <a:off x="2980552" y="3295589"/>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ED84A3E-6949-18D9-9CD4-6E9FCA8A412D}"/>
                  </a:ext>
                </a:extLst>
              </p:cNvPr>
              <p:cNvSpPr/>
              <p:nvPr/>
            </p:nvSpPr>
            <p:spPr>
              <a:xfrm>
                <a:off x="137481" y="3703415"/>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ED84A3E-6949-18D9-9CD4-6E9FCA8A412D}"/>
                  </a:ext>
                </a:extLst>
              </p:cNvPr>
              <p:cNvSpPr>
                <a:spLocks noRot="1" noChangeAspect="1" noMove="1" noResize="1" noEditPoints="1" noAdjustHandles="1" noChangeArrowheads="1" noChangeShapeType="1" noTextEdit="1"/>
              </p:cNvSpPr>
              <p:nvPr/>
            </p:nvSpPr>
            <p:spPr>
              <a:xfrm>
                <a:off x="137481" y="3703415"/>
                <a:ext cx="374590" cy="369332"/>
              </a:xfrm>
              <a:prstGeom prst="rect">
                <a:avLst/>
              </a:prstGeom>
              <a:blipFill>
                <a:blip r:embed="rId7"/>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39F85C4-4199-31CB-8AC3-F866F23CEFEA}"/>
              </a:ext>
            </a:extLst>
          </p:cNvPr>
          <p:cNvSpPr/>
          <p:nvPr/>
        </p:nvSpPr>
        <p:spPr>
          <a:xfrm>
            <a:off x="4071087" y="2469915"/>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F0A2F66-2728-27D0-B826-BEC84DC96A33}"/>
                  </a:ext>
                </a:extLst>
              </p:cNvPr>
              <p:cNvSpPr/>
              <p:nvPr/>
            </p:nvSpPr>
            <p:spPr>
              <a:xfrm>
                <a:off x="3604869" y="3801069"/>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2F0A2F66-2728-27D0-B826-BEC84DC96A33}"/>
                  </a:ext>
                </a:extLst>
              </p:cNvPr>
              <p:cNvSpPr>
                <a:spLocks noRot="1" noChangeAspect="1" noMove="1" noResize="1" noEditPoints="1" noAdjustHandles="1" noChangeArrowheads="1" noChangeShapeType="1" noTextEdit="1"/>
              </p:cNvSpPr>
              <p:nvPr/>
            </p:nvSpPr>
            <p:spPr>
              <a:xfrm>
                <a:off x="3604869" y="3801069"/>
                <a:ext cx="37459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BD4C55D-A9E4-955B-CC2E-73D509E5718C}"/>
                  </a:ext>
                </a:extLst>
              </p:cNvPr>
              <p:cNvSpPr/>
              <p:nvPr/>
            </p:nvSpPr>
            <p:spPr>
              <a:xfrm>
                <a:off x="4139287" y="62443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BD4C55D-A9E4-955B-CC2E-73D509E5718C}"/>
                  </a:ext>
                </a:extLst>
              </p:cNvPr>
              <p:cNvSpPr>
                <a:spLocks noRot="1" noChangeAspect="1" noMove="1" noResize="1" noEditPoints="1" noAdjustHandles="1" noChangeArrowheads="1" noChangeShapeType="1" noTextEdit="1"/>
              </p:cNvSpPr>
              <p:nvPr/>
            </p:nvSpPr>
            <p:spPr>
              <a:xfrm>
                <a:off x="4139287" y="6244373"/>
                <a:ext cx="385041"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B04C6CA-5E78-E552-3154-D5EFE368BCEE}"/>
                  </a:ext>
                </a:extLst>
              </p:cNvPr>
              <p:cNvSpPr/>
              <p:nvPr/>
            </p:nvSpPr>
            <p:spPr>
              <a:xfrm>
                <a:off x="3445338" y="2883198"/>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4" name="Rectangle 13">
                <a:extLst>
                  <a:ext uri="{FF2B5EF4-FFF2-40B4-BE49-F238E27FC236}">
                    <a16:creationId xmlns:a16="http://schemas.microsoft.com/office/drawing/2014/main" id="{DB04C6CA-5E78-E552-3154-D5EFE368BCEE}"/>
                  </a:ext>
                </a:extLst>
              </p:cNvPr>
              <p:cNvSpPr>
                <a:spLocks noRot="1" noChangeAspect="1" noMove="1" noResize="1" noEditPoints="1" noAdjustHandles="1" noChangeArrowheads="1" noChangeShapeType="1" noTextEdit="1"/>
              </p:cNvSpPr>
              <p:nvPr/>
            </p:nvSpPr>
            <p:spPr>
              <a:xfrm>
                <a:off x="3445338" y="2883198"/>
                <a:ext cx="534121"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DF4078D-BC30-B0E0-1AAE-BB5FD6FCABC1}"/>
                  </a:ext>
                </a:extLst>
              </p:cNvPr>
              <p:cNvSpPr/>
              <p:nvPr/>
            </p:nvSpPr>
            <p:spPr>
              <a:xfrm>
                <a:off x="4036397" y="3316237"/>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6DF4078D-BC30-B0E0-1AAE-BB5FD6FCABC1}"/>
                  </a:ext>
                </a:extLst>
              </p:cNvPr>
              <p:cNvSpPr>
                <a:spLocks noRot="1" noChangeAspect="1" noMove="1" noResize="1" noEditPoints="1" noAdjustHandles="1" noChangeArrowheads="1" noChangeShapeType="1" noTextEdit="1"/>
              </p:cNvSpPr>
              <p:nvPr/>
            </p:nvSpPr>
            <p:spPr>
              <a:xfrm>
                <a:off x="4036397" y="3316237"/>
                <a:ext cx="507896" cy="584775"/>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12"/>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1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1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8"/>
                <a:stretch>
                  <a:fillRect r="-28333"/>
                </a:stretch>
              </a:blipFill>
            </p:spPr>
            <p:txBody>
              <a:bodyPr/>
              <a:lstStyle/>
              <a:p>
                <a:r>
                  <a:rPr lang="en-US">
                    <a:noFill/>
                  </a:rPr>
                  <a:t> </a:t>
                </a:r>
              </a:p>
            </p:txBody>
          </p:sp>
        </mc:Fallback>
      </mc:AlternateContent>
    </p:spTree>
    <p:extLst>
      <p:ext uri="{BB962C8B-B14F-4D97-AF65-F5344CB8AC3E}">
        <p14:creationId xmlns:p14="http://schemas.microsoft.com/office/powerpoint/2010/main" val="264762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2106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3D5800-1E66-E648-2ECD-309C5D2C8DE6}"/>
                  </a:ext>
                </a:extLst>
              </p:cNvPr>
              <p:cNvSpPr txBox="1"/>
              <p:nvPr/>
            </p:nvSpPr>
            <p:spPr>
              <a:xfrm>
                <a:off x="3835140" y="5269616"/>
                <a:ext cx="389632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𝐵𝑦</m:t>
                              </m:r>
                            </m:e>
                          </m:d>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m:oMathPara>
                </a14:m>
                <a:endParaRPr lang="en-US" sz="3200" dirty="0"/>
              </a:p>
            </p:txBody>
          </p:sp>
        </mc:Choice>
        <mc:Fallback xmlns="">
          <p:sp>
            <p:nvSpPr>
              <p:cNvPr id="5" name="TextBox 4">
                <a:extLst>
                  <a:ext uri="{FF2B5EF4-FFF2-40B4-BE49-F238E27FC236}">
                    <a16:creationId xmlns:a16="http://schemas.microsoft.com/office/drawing/2014/main" id="{C43D5800-1E66-E648-2ECD-309C5D2C8DE6}"/>
                  </a:ext>
                </a:extLst>
              </p:cNvPr>
              <p:cNvSpPr txBox="1">
                <a:spLocks noRot="1" noChangeAspect="1" noMove="1" noResize="1" noEditPoints="1" noAdjustHandles="1" noChangeArrowheads="1" noChangeShapeType="1" noTextEdit="1"/>
              </p:cNvSpPr>
              <p:nvPr/>
            </p:nvSpPr>
            <p:spPr>
              <a:xfrm>
                <a:off x="3835140" y="5269616"/>
                <a:ext cx="3896320"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28150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Coreset Construction and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Importance sampling only needs</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𝑋</m:t>
                    </m:r>
                    <m:r>
                      <a:rPr lang="en-US" sz="3200" b="0" i="0" smtClean="0">
                        <a:solidFill>
                          <a:srgbClr val="C00000"/>
                        </a:solidFill>
                        <a:latin typeface="Cambria Math" panose="02040503050406030204" pitchFamily="18" charset="0"/>
                      </a:rPr>
                      <m:t>′</m:t>
                    </m:r>
                  </m:oMath>
                </a14:m>
                <a:r>
                  <a:rPr lang="en-US" sz="3200" dirty="0"/>
                  <a:t> to have size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to achieve </a:t>
                </a:r>
                <a14:m>
                  <m:oMath xmlns:m="http://schemas.openxmlformats.org/officeDocument/2006/math">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oMath>
                </a14:m>
                <a:r>
                  <a:rPr lang="en-US" sz="3200" dirty="0"/>
                  <a:t>-approximation to </a:t>
                </a:r>
                <a14:m>
                  <m:oMath xmlns:m="http://schemas.openxmlformats.org/officeDocument/2006/math">
                    <m:r>
                      <m:rPr>
                        <m:sty m:val="p"/>
                      </m:rPr>
                      <a:rPr lang="en-US" sz="3200" i="1" smtClean="0">
                        <a:solidFill>
                          <a:srgbClr val="C00000"/>
                        </a:solidFill>
                        <a:latin typeface="Cambria Math" panose="02040503050406030204" pitchFamily="18" charset="0"/>
                      </a:rPr>
                      <m:t>Cost</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r>
                      <a:rPr lang="en-US" sz="3200" i="1">
                        <a:solidFill>
                          <a:srgbClr val="C00000"/>
                        </a:solidFill>
                        <a:latin typeface="Cambria Math" panose="02040503050406030204" pitchFamily="18" charset="0"/>
                      </a:rPr>
                      <m:t>)</m:t>
                    </m:r>
                  </m:oMath>
                </a14:m>
                <a:endParaRPr lang="en-US" sz="3200" dirty="0"/>
              </a:p>
              <a:p>
                <a:pPr>
                  <a:buClr>
                    <a:schemeClr val="tx1"/>
                  </a:buClr>
                </a:pPr>
                <a:r>
                  <a:rPr lang="en-US" sz="3200" dirty="0"/>
                  <a:t>To handle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a:p>
                <a:pPr lvl="1">
                  <a:buClr>
                    <a:schemeClr val="tx1"/>
                  </a:buClr>
                </a:pPr>
                <a:r>
                  <a:rPr lang="en-US" sz="3200" dirty="0"/>
                  <a:t>Need to sample each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with probability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instead of </a:t>
                </a:r>
                <a14:m>
                  <m:oMath xmlns:m="http://schemas.openxmlformats.org/officeDocument/2006/math">
                    <m:f>
                      <m:fPr>
                        <m:ctrlPr>
                          <a:rPr lang="en-US" sz="3200" i="1">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num>
                      <m:den>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den>
                    </m:f>
                  </m:oMath>
                </a14:m>
                <a:endParaRPr lang="en-US" sz="3200" dirty="0"/>
              </a:p>
              <a:p>
                <a:pPr lvl="1">
                  <a:buClr>
                    <a:schemeClr val="tx1"/>
                  </a:buClr>
                </a:pPr>
                <a:r>
                  <a:rPr lang="en-US" sz="3200" dirty="0"/>
                  <a:t>Need to union bound over a net of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4FED54-7A75-F056-4896-20815D818F4E}"/>
                  </a:ext>
                </a:extLst>
              </p:cNvPr>
              <p:cNvSpPr txBox="1"/>
              <p:nvPr/>
            </p:nvSpPr>
            <p:spPr>
              <a:xfrm>
                <a:off x="6006352" y="5651426"/>
                <a:ext cx="4356847" cy="841449"/>
              </a:xfrm>
              <a:prstGeom prst="rect">
                <a:avLst/>
              </a:prstGeom>
              <a:noFill/>
            </p:spPr>
            <p:txBody>
              <a:bodyPr wrap="square">
                <a:spAutoFit/>
              </a:bodyPr>
              <a:lstStyle/>
              <a:p>
                <a:r>
                  <a:rPr lang="en-US" sz="2800" b="0" dirty="0">
                    <a:solidFill>
                      <a:srgbClr val="FF0000"/>
                    </a:solidFill>
                  </a:rPr>
                  <a:t>Net with size</a:t>
                </a:r>
                <a:r>
                  <a:rPr lang="en-US" sz="2800" b="0" dirty="0">
                    <a:solidFill>
                      <a:srgbClr val="C00000"/>
                    </a:solidFill>
                  </a:rPr>
                  <a:t> </a:t>
                </a:r>
                <a14:m>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𝑛</m:t>
                                </m:r>
                                <m:r>
                                  <m:rPr>
                                    <m:sty m:val="p"/>
                                  </m:rPr>
                                  <a:rPr lang="en-US" sz="2800" b="0" i="0" smtClean="0">
                                    <a:solidFill>
                                      <a:srgbClr val="C00000"/>
                                    </a:solidFill>
                                    <a:latin typeface="Cambria Math" panose="02040503050406030204" pitchFamily="18" charset="0"/>
                                  </a:rPr>
                                  <m:t>Δ</m:t>
                                </m:r>
                              </m:num>
                              <m:den>
                                <m:r>
                                  <a:rPr lang="en-US" sz="2800" b="0" i="1" smtClean="0">
                                    <a:solidFill>
                                      <a:srgbClr val="C00000"/>
                                    </a:solidFill>
                                    <a:latin typeface="Cambria Math" panose="02040503050406030204" pitchFamily="18" charset="0"/>
                                  </a:rPr>
                                  <m:t>𝜀</m:t>
                                </m:r>
                              </m:den>
                            </m:f>
                          </m:e>
                        </m:d>
                      </m:e>
                      <m:sup>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𝑘𝑑</m:t>
                        </m:r>
                        <m:r>
                          <a:rPr lang="en-US" sz="2800" b="0" i="1" smtClean="0">
                            <a:solidFill>
                              <a:srgbClr val="C00000"/>
                            </a:solidFill>
                            <a:latin typeface="Cambria Math" panose="02040503050406030204" pitchFamily="18" charset="0"/>
                          </a:rPr>
                          <m:t>)</m:t>
                        </m:r>
                      </m:sup>
                    </m:sSup>
                  </m:oMath>
                </a14:m>
                <a:endParaRPr lang="en-US" sz="2800" dirty="0"/>
              </a:p>
            </p:txBody>
          </p:sp>
        </mc:Choice>
        <mc:Fallback xmlns="">
          <p:sp>
            <p:nvSpPr>
              <p:cNvPr id="5" name="TextBox 4">
                <a:extLst>
                  <a:ext uri="{FF2B5EF4-FFF2-40B4-BE49-F238E27FC236}">
                    <a16:creationId xmlns:a16="http://schemas.microsoft.com/office/drawing/2014/main" id="{BD4FED54-7A75-F056-4896-20815D818F4E}"/>
                  </a:ext>
                </a:extLst>
              </p:cNvPr>
              <p:cNvSpPr txBox="1">
                <a:spLocks noRot="1" noChangeAspect="1" noMove="1" noResize="1" noEditPoints="1" noAdjustHandles="1" noChangeArrowheads="1" noChangeShapeType="1" noTextEdit="1"/>
              </p:cNvSpPr>
              <p:nvPr/>
            </p:nvSpPr>
            <p:spPr>
              <a:xfrm>
                <a:off x="6006352" y="5651426"/>
                <a:ext cx="4356847" cy="841449"/>
              </a:xfrm>
              <a:prstGeom prst="rect">
                <a:avLst/>
              </a:prstGeom>
              <a:blipFill>
                <a:blip r:embed="rId4"/>
                <a:stretch>
                  <a:fillRect l="-2797" b="-797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99AA723-ECFC-41B1-B8C3-27B1281526DC}"/>
              </a:ext>
            </a:extLst>
          </p:cNvPr>
          <p:cNvCxnSpPr>
            <a:cxnSpLocks/>
          </p:cNvCxnSpPr>
          <p:nvPr/>
        </p:nvCxnSpPr>
        <p:spPr>
          <a:xfrm flipV="1">
            <a:off x="7082118" y="5262282"/>
            <a:ext cx="0" cy="6544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163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The quantity </a:t>
                </a:r>
                <a14:m>
                  <m:oMath xmlns:m="http://schemas.openxmlformats.org/officeDocument/2006/math">
                    <m:r>
                      <a:rPr lang="en-US" sz="3200" b="0" i="1" smtClean="0">
                        <a:solidFill>
                          <a:srgbClr val="C00000"/>
                        </a:solidFill>
                        <a:latin typeface="Cambria Math" panose="02040503050406030204" pitchFamily="18" charset="0"/>
                      </a:rPr>
                      <m:t>𝑠</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is called the </a:t>
                </a:r>
                <a:r>
                  <a:rPr lang="en-US" sz="3200" i="1" dirty="0">
                    <a:solidFill>
                      <a:srgbClr val="00B050"/>
                    </a:solidFill>
                  </a:rPr>
                  <a:t>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and intuitively measures how “important” the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is</a:t>
                </a:r>
              </a:p>
              <a:p>
                <a:pPr>
                  <a:buClr>
                    <a:schemeClr val="tx1"/>
                  </a:buClr>
                </a:pPr>
                <a:endParaRPr lang="en-US" sz="3200" dirty="0"/>
              </a:p>
              <a:p>
                <a:pPr>
                  <a:buClr>
                    <a:schemeClr val="tx1"/>
                  </a:buClr>
                </a:pPr>
                <a:r>
                  <a:rPr lang="en-US" sz="3200" dirty="0"/>
                  <a:t>The </a:t>
                </a:r>
                <a:r>
                  <a:rPr lang="en-US" sz="3200" i="1" dirty="0">
                    <a:solidFill>
                      <a:srgbClr val="00B050"/>
                    </a:solidFill>
                  </a:rPr>
                  <a:t>total 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𝑋</m:t>
                    </m:r>
                  </m:oMath>
                </a14:m>
                <a:r>
                  <a:rPr lang="en-US" sz="3200" dirty="0"/>
                  <a:t> is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sub>
                      <m:sup/>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e>
                    </m:nary>
                  </m:oMath>
                </a14:m>
                <a:r>
                  <a:rPr lang="en-US" sz="3200" dirty="0"/>
                  <a:t> and quantifies how many points will be sampled into </a:t>
                </a: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oMath>
                </a14:m>
                <a:r>
                  <a:rPr lang="en-US" sz="3200" dirty="0"/>
                  <a:t> through importance/sensitivity sampling (before the union bound)</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2552708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b="0" dirty="0">
                    <a:solidFill>
                      <a:srgbClr val="00B050"/>
                    </a:solidFill>
                  </a:rPr>
                  <a:t>Recall</a:t>
                </a:r>
                <a:r>
                  <a:rPr lang="en-US" sz="3200" b="0" dirty="0"/>
                  <a:t>:</a:t>
                </a:r>
                <a:r>
                  <a:rPr lang="en-US" sz="3200" b="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𝑘𝑑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r>
                      <a:rPr lang="en-US" sz="3200" b="0" i="1" smtClean="0">
                        <a:solidFill>
                          <a:srgbClr val="C00000"/>
                        </a:solidFill>
                        <a:latin typeface="Cambria Math" panose="02040503050406030204" pitchFamily="18" charset="0"/>
                      </a:rPr>
                      <m:t>⋅</m:t>
                    </m:r>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oMath>
                </a14:m>
                <a:r>
                  <a:rPr lang="en-US" sz="3200" dirty="0"/>
                  <a:t> points sampled</a:t>
                </a:r>
              </a:p>
              <a:p>
                <a:pPr>
                  <a:buClr>
                    <a:schemeClr val="tx1"/>
                  </a:buClr>
                </a:pPr>
                <a14:m>
                  <m:oMath xmlns:m="http://schemas.openxmlformats.org/officeDocument/2006/math">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𝑂</m:t>
                        </m:r>
                      </m:e>
                      <m:sub>
                        <m:r>
                          <a:rPr lang="en-US" sz="3200" b="0" i="1" smtClean="0">
                            <a:solidFill>
                              <a:srgbClr val="C00000"/>
                            </a:solidFill>
                            <a:latin typeface="Cambria Math" panose="02040503050406030204" pitchFamily="18" charset="0"/>
                          </a:rPr>
                          <m:t>𝑧</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oMath>
                </a14:m>
                <a:endParaRPr lang="en-US" sz="3200" dirty="0">
                  <a:solidFill>
                    <a:srgbClr val="00B050"/>
                  </a:solidFill>
                </a:endParaRPr>
              </a:p>
              <a:p>
                <a:pPr>
                  <a:buClr>
                    <a:schemeClr val="tx1"/>
                  </a:buClr>
                </a:pPr>
                <a:endParaRPr lang="en-US" sz="3200" dirty="0">
                  <a:solidFill>
                    <a:srgbClr val="00B050"/>
                  </a:solidFill>
                </a:endParaRPr>
              </a:p>
              <a:p>
                <a:pPr>
                  <a:buClr>
                    <a:schemeClr val="tx1"/>
                  </a:buClr>
                </a:pPr>
                <a:r>
                  <a:rPr lang="en-US" sz="3200" dirty="0"/>
                  <a:t>In total,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𝑘</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oMath>
                </a14:m>
                <a:r>
                  <a:rPr lang="en-US" sz="3200" dirty="0"/>
                  <a:t> points sampled in expectation</a:t>
                </a:r>
                <a:endParaRPr lang="en-US" sz="3200"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
                </a:stretch>
              </a:blipFill>
            </p:spPr>
            <p:txBody>
              <a:bodyPr/>
              <a:lstStyle/>
              <a:p>
                <a:r>
                  <a:rPr lang="en-US">
                    <a:noFill/>
                  </a:rPr>
                  <a:t> </a:t>
                </a:r>
              </a:p>
            </p:txBody>
          </p:sp>
        </mc:Fallback>
      </mc:AlternateContent>
    </p:spTree>
    <p:extLst>
      <p:ext uri="{BB962C8B-B14F-4D97-AF65-F5344CB8AC3E}">
        <p14:creationId xmlns:p14="http://schemas.microsoft.com/office/powerpoint/2010/main" val="1520400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4285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89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761480"/>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&gt;0</m:t>
                    </m:r>
                  </m:oMath>
                </a14:m>
                <a:r>
                  <a:rPr lang="en-US" dirty="0"/>
                  <a:t> and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pPr>
                  <a:buClr>
                    <a:schemeClr val="tx1"/>
                  </a:buClr>
                </a:pPr>
                <a:endParaRPr lang="en-US" dirty="0"/>
              </a:p>
              <a:p>
                <a:endParaRPr lang="en-US" dirty="0"/>
              </a:p>
              <a:p>
                <a:endParaRPr lang="en-US" dirty="0"/>
              </a:p>
              <a:p>
                <a:r>
                  <a:rPr lang="en-US" dirty="0"/>
                  <a:t>Recall: </a:t>
                </a:r>
                <a14:m>
                  <m:oMath xmlns:m="http://schemas.openxmlformats.org/officeDocument/2006/math">
                    <m:sSubSup>
                      <m:sSubSupPr>
                        <m:ctrlPr>
                          <a:rPr lang="en-US" sz="2800" b="0" i="1" smtClean="0">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𝑥</m:t>
                            </m:r>
                          </m:e>
                        </m:d>
                      </m:e>
                      <m:sub>
                        <m:r>
                          <a:rPr lang="en-US" sz="2800" i="1">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i="1">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1</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b="0" i="1" smtClean="0">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𝑛</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oMath>
                </a14:m>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761480"/>
                <a:ext cx="7367726" cy="4667250"/>
              </a:xfrm>
              <a:blipFill>
                <a:blip r:embed="rId3"/>
                <a:stretch>
                  <a:fillRect l="-1489" t="-221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17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C6D47-78CF-C07E-71E3-8C646E6BB91F}"/>
              </a:ext>
            </a:extLst>
          </p:cNvPr>
          <p:cNvSpPr txBox="1"/>
          <p:nvPr/>
        </p:nvSpPr>
        <p:spPr>
          <a:xfrm>
            <a:off x="701040" y="2967335"/>
            <a:ext cx="10954871" cy="923330"/>
          </a:xfrm>
          <a:prstGeom prst="rect">
            <a:avLst/>
          </a:prstGeom>
          <a:noFill/>
        </p:spPr>
        <p:txBody>
          <a:bodyPr wrap="square" rtlCol="0">
            <a:spAutoFit/>
          </a:bodyPr>
          <a:lstStyle/>
          <a:p>
            <a:r>
              <a:rPr lang="en-US" sz="5400" dirty="0"/>
              <a:t>47 72 81 10 14 33 51 29 54 9 36 46 10</a:t>
            </a:r>
          </a:p>
        </p:txBody>
      </p:sp>
    </p:spTree>
    <p:extLst>
      <p:ext uri="{BB962C8B-B14F-4D97-AF65-F5344CB8AC3E}">
        <p14:creationId xmlns:p14="http://schemas.microsoft.com/office/powerpoint/2010/main" val="49719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Subspace embedding</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find matrix </a:t>
                </a:r>
                <a14:m>
                  <m:oMath xmlns:m="http://schemas.openxmlformats.org/officeDocument/2006/math">
                    <m:r>
                      <a:rPr lang="en-US" sz="3200" i="1">
                        <a:solidFill>
                          <a:srgbClr val="C00000"/>
                        </a:solidFill>
                        <a:latin typeface="Cambria Math" panose="02040503050406030204" pitchFamily="18" charset="0"/>
                      </a:rPr>
                      <m:t>𝑀</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with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such that for </a:t>
                </a:r>
                <a:r>
                  <a:rPr lang="en-US" sz="3200" i="1" dirty="0">
                    <a:solidFill>
                      <a:srgbClr val="7030A0"/>
                    </a:solidFill>
                  </a:rPr>
                  <a:t>every</a:t>
                </a:r>
                <a:r>
                  <a:rPr lang="en-US" sz="3200" i="1" dirty="0"/>
                  <a:t>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Question</a:t>
                </a:r>
                <a:r>
                  <a:rPr lang="en-US" sz="3200" dirty="0"/>
                  <a:t>: For a </a:t>
                </a:r>
                <a:r>
                  <a:rPr lang="en-US" sz="3200" i="1" dirty="0">
                    <a:solidFill>
                      <a:srgbClr val="7030A0"/>
                    </a:solidFill>
                  </a:rPr>
                  <a:t>fixed </a:t>
                </a:r>
                <a14:m>
                  <m:oMath xmlns:m="http://schemas.openxmlformats.org/officeDocument/2006/math">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 how would we produce a matrix </a:t>
                </a:r>
                <a14:m>
                  <m:oMath xmlns:m="http://schemas.openxmlformats.org/officeDocument/2006/math">
                    <m:r>
                      <a:rPr lang="en-US" sz="3200" i="1">
                        <a:solidFill>
                          <a:srgbClr val="C00000"/>
                        </a:solidFill>
                        <a:latin typeface="Cambria Math" panose="02040503050406030204" pitchFamily="18" charset="0"/>
                      </a:rPr>
                      <m:t>𝑀</m:t>
                    </m:r>
                  </m:oMath>
                </a14:m>
                <a:r>
                  <a:rPr lang="en-US" sz="3200" dirty="0"/>
                  <a:t> such that</a:t>
                </a:r>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𝑀𝑥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200" dirty="0"/>
                  <a:t>?</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6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8F973D9-A10D-24AC-7961-010CDC6EB690}"/>
                  </a:ext>
                </a:extLst>
              </p:cNvPr>
              <p:cNvSpPr/>
              <p:nvPr/>
            </p:nvSpPr>
            <p:spPr>
              <a:xfrm>
                <a:off x="2014661" y="2998168"/>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68F973D9-A10D-24AC-7961-010CDC6EB690}"/>
                  </a:ext>
                </a:extLst>
              </p:cNvPr>
              <p:cNvSpPr>
                <a:spLocks noRot="1" noChangeAspect="1" noMove="1" noResize="1" noEditPoints="1" noAdjustHandles="1" noChangeArrowheads="1" noChangeShapeType="1" noTextEdit="1"/>
              </p:cNvSpPr>
              <p:nvPr/>
            </p:nvSpPr>
            <p:spPr>
              <a:xfrm>
                <a:off x="2014661" y="2998168"/>
                <a:ext cx="7751103" cy="52899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7440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a:buClr>
                    <a:schemeClr val="tx1"/>
                  </a:buClr>
                </a:pPr>
                <a:r>
                  <a:rPr lang="en-US" dirty="0">
                    <a:solidFill>
                      <a:srgbClr val="00B050"/>
                    </a:solidFill>
                  </a:rPr>
                  <a:t>Intuition</a:t>
                </a:r>
                <a:r>
                  <a:rPr lang="en-US" dirty="0"/>
                  <a:t>: how </a:t>
                </a:r>
                <a:r>
                  <a:rPr lang="en-US" i="1" dirty="0">
                    <a:solidFill>
                      <a:srgbClr val="7030A0"/>
                    </a:solidFill>
                  </a:rPr>
                  <a:t>unique</a:t>
                </a:r>
                <a:r>
                  <a:rPr lang="en-US" dirty="0"/>
                  <a:t> a row is (recall importance sampling)</a:t>
                </a:r>
              </a:p>
              <a:p>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00B050"/>
                    </a:solidFill>
                  </a:rPr>
                  <a:t>leverage scores</a:t>
                </a:r>
                <a:r>
                  <a:rPr lang="en-US" dirty="0">
                    <a:solidFill>
                      <a:srgbClr val="00B05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oMath>
                </a14:m>
                <a:endParaRPr lang="en-US" sz="2800" dirty="0"/>
              </a:p>
            </p:txBody>
          </p:sp>
        </mc:Choice>
        <mc:Fallback xmlns="">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Private Data Analysis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4404117"/>
            <a:ext cx="11066929" cy="2088755"/>
          </a:xfrm>
        </p:spPr>
        <p:txBody>
          <a:bodyPr>
            <a:normAutofit/>
          </a:bodyPr>
          <a:lstStyle/>
          <a:p>
            <a:pPr>
              <a:buClr>
                <a:schemeClr val="tx1"/>
              </a:buClr>
            </a:pPr>
            <a:r>
              <a:rPr lang="en-US" sz="3200" dirty="0"/>
              <a:t>Analysis of medical datasets to predict possible issues</a:t>
            </a:r>
          </a:p>
          <a:p>
            <a:pPr>
              <a:buClr>
                <a:schemeClr val="tx1"/>
              </a:buClr>
            </a:pPr>
            <a:r>
              <a:rPr lang="en-US" sz="3200" dirty="0"/>
              <a:t>Pattern detection for social networks or epidemic spread</a:t>
            </a:r>
          </a:p>
          <a:p>
            <a:pPr>
              <a:buClr>
                <a:schemeClr val="tx1"/>
              </a:buClr>
            </a:pPr>
            <a:r>
              <a:rPr lang="en-US" sz="3200" dirty="0"/>
              <a:t>US Census information for apportionment</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257" y="1633248"/>
            <a:ext cx="1905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37C412-E016-188D-C53E-3744A9CE2ECD}"/>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2145379F-2887-798A-9376-ED41968A029E}"/>
              </a:ext>
            </a:extLst>
          </p:cNvPr>
          <p:cNvSpPr txBox="1"/>
          <p:nvPr/>
        </p:nvSpPr>
        <p:spPr>
          <a:xfrm>
            <a:off x="10321921" y="2626523"/>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2541964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Anonymization</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860" y="4134235"/>
            <a:ext cx="19050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encryption icon">
            <a:extLst>
              <a:ext uri="{FF2B5EF4-FFF2-40B4-BE49-F238E27FC236}">
                <a16:creationId xmlns:a16="http://schemas.microsoft.com/office/drawing/2014/main" id="{D991DB60-8523-169B-65C5-7A87C5C7D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860" y="1924724"/>
            <a:ext cx="1975475" cy="1975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922131-281F-FEC9-2CC9-91D4A1E18503}"/>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EA091E9F-0F3B-BA8F-886A-C15B8B5E517A}"/>
              </a:ext>
            </a:extLst>
          </p:cNvPr>
          <p:cNvSpPr txBox="1"/>
          <p:nvPr/>
        </p:nvSpPr>
        <p:spPr>
          <a:xfrm>
            <a:off x="10372255" y="5329622"/>
            <a:ext cx="1170996" cy="461665"/>
          </a:xfrm>
          <a:prstGeom prst="rect">
            <a:avLst/>
          </a:prstGeom>
          <a:noFill/>
        </p:spPr>
        <p:txBody>
          <a:bodyPr wrap="square">
            <a:spAutoFit/>
          </a:bodyPr>
          <a:lstStyle/>
          <a:p>
            <a:r>
              <a:rPr lang="en-US" sz="2400" dirty="0"/>
              <a:t>Analyst</a:t>
            </a:r>
          </a:p>
        </p:txBody>
      </p:sp>
      <p:sp>
        <p:nvSpPr>
          <p:cNvPr id="9" name="TextBox 8">
            <a:extLst>
              <a:ext uri="{FF2B5EF4-FFF2-40B4-BE49-F238E27FC236}">
                <a16:creationId xmlns:a16="http://schemas.microsoft.com/office/drawing/2014/main" id="{DD1AAF6E-D1D0-0C09-3F04-1C98A7E5AC7E}"/>
              </a:ext>
            </a:extLst>
          </p:cNvPr>
          <p:cNvSpPr txBox="1"/>
          <p:nvPr/>
        </p:nvSpPr>
        <p:spPr>
          <a:xfrm>
            <a:off x="10008066" y="2626523"/>
            <a:ext cx="1728863" cy="830997"/>
          </a:xfrm>
          <a:prstGeom prst="rect">
            <a:avLst/>
          </a:prstGeom>
          <a:noFill/>
        </p:spPr>
        <p:txBody>
          <a:bodyPr wrap="square">
            <a:spAutoFit/>
          </a:bodyPr>
          <a:lstStyle/>
          <a:p>
            <a:pPr algn="ctr"/>
            <a:r>
              <a:rPr lang="en-US" sz="2400" dirty="0"/>
              <a:t>Anonymized dataset</a:t>
            </a:r>
          </a:p>
        </p:txBody>
      </p:sp>
    </p:spTree>
    <p:extLst>
      <p:ext uri="{BB962C8B-B14F-4D97-AF65-F5344CB8AC3E}">
        <p14:creationId xmlns:p14="http://schemas.microsoft.com/office/powerpoint/2010/main" val="3235633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pic>
        <p:nvPicPr>
          <p:cNvPr id="4" name="Picture 3">
            <a:extLst>
              <a:ext uri="{FF2B5EF4-FFF2-40B4-BE49-F238E27FC236}">
                <a16:creationId xmlns:a16="http://schemas.microsoft.com/office/drawing/2014/main" id="{7740AA24-C4C9-418B-EE87-BA36D1B9962C}"/>
              </a:ext>
            </a:extLst>
          </p:cNvPr>
          <p:cNvPicPr>
            <a:picLocks noChangeAspect="1"/>
          </p:cNvPicPr>
          <p:nvPr/>
        </p:nvPicPr>
        <p:blipFill>
          <a:blip r:embed="rId3"/>
          <a:stretch>
            <a:fillRect/>
          </a:stretch>
        </p:blipFill>
        <p:spPr>
          <a:xfrm>
            <a:off x="2688711" y="1723530"/>
            <a:ext cx="6814577" cy="4769345"/>
          </a:xfrm>
          <a:prstGeom prst="rect">
            <a:avLst/>
          </a:prstGeom>
        </p:spPr>
      </p:pic>
    </p:spTree>
    <p:extLst>
      <p:ext uri="{BB962C8B-B14F-4D97-AF65-F5344CB8AC3E}">
        <p14:creationId xmlns:p14="http://schemas.microsoft.com/office/powerpoint/2010/main" val="3110923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16BC6-7A44-F137-E79C-38C98331A931}"/>
              </a:ext>
            </a:extLst>
          </p:cNvPr>
          <p:cNvPicPr>
            <a:picLocks noChangeAspect="1"/>
          </p:cNvPicPr>
          <p:nvPr/>
        </p:nvPicPr>
        <p:blipFill>
          <a:blip r:embed="rId3"/>
          <a:stretch>
            <a:fillRect/>
          </a:stretch>
        </p:blipFill>
        <p:spPr>
          <a:xfrm>
            <a:off x="1837266" y="0"/>
            <a:ext cx="8517467" cy="6858000"/>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67142" y="6385723"/>
            <a:ext cx="3091693" cy="369332"/>
          </a:xfrm>
          <a:prstGeom prst="rect">
            <a:avLst/>
          </a:prstGeom>
          <a:noFill/>
        </p:spPr>
        <p:txBody>
          <a:bodyPr wrap="square">
            <a:spAutoFit/>
          </a:bodyPr>
          <a:lstStyle/>
          <a:p>
            <a:r>
              <a:rPr lang="en-US" dirty="0"/>
              <a:t>Image from Arvind Narayanan</a:t>
            </a:r>
          </a:p>
        </p:txBody>
      </p:sp>
    </p:spTree>
    <p:extLst>
      <p:ext uri="{BB962C8B-B14F-4D97-AF65-F5344CB8AC3E}">
        <p14:creationId xmlns:p14="http://schemas.microsoft.com/office/powerpoint/2010/main" val="171925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20A12D-E423-430B-F720-287655ABABB1}"/>
              </a:ext>
            </a:extLst>
          </p:cNvPr>
          <p:cNvSpPr/>
          <p:nvPr/>
        </p:nvSpPr>
        <p:spPr>
          <a:xfrm>
            <a:off x="3186066" y="346080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5C1EA-72B4-2CBE-7C6E-5A5D9C97EA82}"/>
              </a:ext>
            </a:extLst>
          </p:cNvPr>
          <p:cNvSpPr/>
          <p:nvPr/>
        </p:nvSpPr>
        <p:spPr>
          <a:xfrm>
            <a:off x="4984386" y="52477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B8633D-3670-F964-D26D-6FA052822E0B}"/>
              </a:ext>
            </a:extLst>
          </p:cNvPr>
          <p:cNvSpPr/>
          <p:nvPr/>
        </p:nvSpPr>
        <p:spPr>
          <a:xfrm>
            <a:off x="4904691" y="178229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FD0B55-ADBF-2090-7DE4-DA99C4D41B5B}"/>
              </a:ext>
            </a:extLst>
          </p:cNvPr>
          <p:cNvSpPr/>
          <p:nvPr/>
        </p:nvSpPr>
        <p:spPr>
          <a:xfrm>
            <a:off x="8078769" y="52477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8C5CE5C-66C8-AD03-7099-8B9DD1BD2BF7}"/>
              </a:ext>
            </a:extLst>
          </p:cNvPr>
          <p:cNvSpPr/>
          <p:nvPr/>
        </p:nvSpPr>
        <p:spPr>
          <a:xfrm>
            <a:off x="8158464" y="178229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1758E37-2FA0-BE34-BF9E-EF3EBC5C3686}"/>
                  </a:ext>
                </a:extLst>
              </p:cNvPr>
              <p:cNvSpPr txBox="1"/>
              <p:nvPr/>
            </p:nvSpPr>
            <p:spPr>
              <a:xfrm>
                <a:off x="2671038" y="301607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5</m:t>
                      </m:r>
                    </m:oMath>
                  </m:oMathPara>
                </a14:m>
                <a:endParaRPr lang="en-US" sz="2800" dirty="0"/>
              </a:p>
            </p:txBody>
          </p:sp>
        </mc:Choice>
        <mc:Fallback xmlns="">
          <p:sp>
            <p:nvSpPr>
              <p:cNvPr id="12" name="TextBox 11">
                <a:extLst>
                  <a:ext uri="{FF2B5EF4-FFF2-40B4-BE49-F238E27FC236}">
                    <a16:creationId xmlns:a16="http://schemas.microsoft.com/office/drawing/2014/main" id="{F1758E37-2FA0-BE34-BF9E-EF3EBC5C3686}"/>
                  </a:ext>
                </a:extLst>
              </p:cNvPr>
              <p:cNvSpPr txBox="1">
                <a:spLocks noRot="1" noChangeAspect="1" noMove="1" noResize="1" noEditPoints="1" noAdjustHandles="1" noChangeArrowheads="1" noChangeShapeType="1" noTextEdit="1"/>
              </p:cNvSpPr>
              <p:nvPr/>
            </p:nvSpPr>
            <p:spPr>
              <a:xfrm>
                <a:off x="2671038" y="3016070"/>
                <a:ext cx="649118"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D63DD2-56E3-6296-C5E9-4C04C8AA105B}"/>
                  </a:ext>
                </a:extLst>
              </p:cNvPr>
              <p:cNvSpPr txBox="1"/>
              <p:nvPr/>
            </p:nvSpPr>
            <p:spPr>
              <a:xfrm>
                <a:off x="4494658" y="125529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1</m:t>
                      </m:r>
                    </m:oMath>
                  </m:oMathPara>
                </a14:m>
                <a:endParaRPr lang="en-US" sz="2800" dirty="0"/>
              </a:p>
            </p:txBody>
          </p:sp>
        </mc:Choice>
        <mc:Fallback xmlns="">
          <p:sp>
            <p:nvSpPr>
              <p:cNvPr id="13" name="TextBox 12">
                <a:extLst>
                  <a:ext uri="{FF2B5EF4-FFF2-40B4-BE49-F238E27FC236}">
                    <a16:creationId xmlns:a16="http://schemas.microsoft.com/office/drawing/2014/main" id="{DBD63DD2-56E3-6296-C5E9-4C04C8AA105B}"/>
                  </a:ext>
                </a:extLst>
              </p:cNvPr>
              <p:cNvSpPr txBox="1">
                <a:spLocks noRot="1" noChangeAspect="1" noMove="1" noResize="1" noEditPoints="1" noAdjustHandles="1" noChangeArrowheads="1" noChangeShapeType="1" noTextEdit="1"/>
              </p:cNvSpPr>
              <p:nvPr/>
            </p:nvSpPr>
            <p:spPr>
              <a:xfrm>
                <a:off x="4494658" y="1255290"/>
                <a:ext cx="64911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E7196B-711E-16C0-C60F-61F5AE148D11}"/>
                  </a:ext>
                </a:extLst>
              </p:cNvPr>
              <p:cNvSpPr txBox="1"/>
              <p:nvPr/>
            </p:nvSpPr>
            <p:spPr>
              <a:xfrm>
                <a:off x="8237440" y="125529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2</m:t>
                      </m:r>
                    </m:oMath>
                  </m:oMathPara>
                </a14:m>
                <a:endParaRPr lang="en-US" sz="2800" dirty="0"/>
              </a:p>
            </p:txBody>
          </p:sp>
        </mc:Choice>
        <mc:Fallback xmlns="">
          <p:sp>
            <p:nvSpPr>
              <p:cNvPr id="14" name="TextBox 13">
                <a:extLst>
                  <a:ext uri="{FF2B5EF4-FFF2-40B4-BE49-F238E27FC236}">
                    <a16:creationId xmlns:a16="http://schemas.microsoft.com/office/drawing/2014/main" id="{40E7196B-711E-16C0-C60F-61F5AE148D11}"/>
                  </a:ext>
                </a:extLst>
              </p:cNvPr>
              <p:cNvSpPr txBox="1">
                <a:spLocks noRot="1" noChangeAspect="1" noMove="1" noResize="1" noEditPoints="1" noAdjustHandles="1" noChangeArrowheads="1" noChangeShapeType="1" noTextEdit="1"/>
              </p:cNvSpPr>
              <p:nvPr/>
            </p:nvSpPr>
            <p:spPr>
              <a:xfrm>
                <a:off x="8237440" y="1255290"/>
                <a:ext cx="649118"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B287CA-5FEF-6F3E-6BC5-5E2028E794A1}"/>
                  </a:ext>
                </a:extLst>
              </p:cNvPr>
              <p:cNvSpPr txBox="1"/>
              <p:nvPr/>
            </p:nvSpPr>
            <p:spPr>
              <a:xfrm>
                <a:off x="8237440" y="540471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3</m:t>
                      </m:r>
                    </m:oMath>
                  </m:oMathPara>
                </a14:m>
                <a:endParaRPr lang="en-US" sz="2800" dirty="0"/>
              </a:p>
            </p:txBody>
          </p:sp>
        </mc:Choice>
        <mc:Fallback xmlns="">
          <p:sp>
            <p:nvSpPr>
              <p:cNvPr id="15" name="TextBox 14">
                <a:extLst>
                  <a:ext uri="{FF2B5EF4-FFF2-40B4-BE49-F238E27FC236}">
                    <a16:creationId xmlns:a16="http://schemas.microsoft.com/office/drawing/2014/main" id="{A4B287CA-5FEF-6F3E-6BC5-5E2028E794A1}"/>
                  </a:ext>
                </a:extLst>
              </p:cNvPr>
              <p:cNvSpPr txBox="1">
                <a:spLocks noRot="1" noChangeAspect="1" noMove="1" noResize="1" noEditPoints="1" noAdjustHandles="1" noChangeArrowheads="1" noChangeShapeType="1" noTextEdit="1"/>
              </p:cNvSpPr>
              <p:nvPr/>
            </p:nvSpPr>
            <p:spPr>
              <a:xfrm>
                <a:off x="8237440" y="5404710"/>
                <a:ext cx="64911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262B0F-3E58-179B-CF5E-2C46B606B3A7}"/>
                  </a:ext>
                </a:extLst>
              </p:cNvPr>
              <p:cNvSpPr txBox="1"/>
              <p:nvPr/>
            </p:nvSpPr>
            <p:spPr>
              <a:xfrm>
                <a:off x="4819217" y="5494661"/>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4</m:t>
                      </m:r>
                    </m:oMath>
                  </m:oMathPara>
                </a14:m>
                <a:endParaRPr lang="en-US" sz="2800" dirty="0"/>
              </a:p>
            </p:txBody>
          </p:sp>
        </mc:Choice>
        <mc:Fallback xmlns="">
          <p:sp>
            <p:nvSpPr>
              <p:cNvPr id="16" name="TextBox 15">
                <a:extLst>
                  <a:ext uri="{FF2B5EF4-FFF2-40B4-BE49-F238E27FC236}">
                    <a16:creationId xmlns:a16="http://schemas.microsoft.com/office/drawing/2014/main" id="{33262B0F-3E58-179B-CF5E-2C46B606B3A7}"/>
                  </a:ext>
                </a:extLst>
              </p:cNvPr>
              <p:cNvSpPr txBox="1">
                <a:spLocks noRot="1" noChangeAspect="1" noMove="1" noResize="1" noEditPoints="1" noAdjustHandles="1" noChangeArrowheads="1" noChangeShapeType="1" noTextEdit="1"/>
              </p:cNvSpPr>
              <p:nvPr/>
            </p:nvSpPr>
            <p:spPr>
              <a:xfrm>
                <a:off x="4819217" y="5494661"/>
                <a:ext cx="649118"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B31EB665-9B83-11E5-320B-A1B5A704946B}"/>
              </a:ext>
            </a:extLst>
          </p:cNvPr>
          <p:cNvCxnSpPr>
            <a:cxnSpLocks/>
            <a:stCxn id="6" idx="7"/>
            <a:endCxn id="8" idx="3"/>
          </p:cNvCxnSpPr>
          <p:nvPr/>
        </p:nvCxnSpPr>
        <p:spPr>
          <a:xfrm flipV="1">
            <a:off x="3322114" y="1916279"/>
            <a:ext cx="1605919" cy="156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8F1F94-A60A-1244-DE4A-20A4F1BC7F35}"/>
              </a:ext>
            </a:extLst>
          </p:cNvPr>
          <p:cNvCxnSpPr>
            <a:cxnSpLocks/>
            <a:stCxn id="6" idx="6"/>
            <a:endCxn id="10" idx="3"/>
          </p:cNvCxnSpPr>
          <p:nvPr/>
        </p:nvCxnSpPr>
        <p:spPr>
          <a:xfrm flipV="1">
            <a:off x="3345456" y="1916279"/>
            <a:ext cx="4836350" cy="1623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E32320-253B-BD1C-86DB-907BC3106111}"/>
              </a:ext>
            </a:extLst>
          </p:cNvPr>
          <p:cNvCxnSpPr>
            <a:cxnSpLocks/>
            <a:stCxn id="8" idx="6"/>
            <a:endCxn id="10" idx="2"/>
          </p:cNvCxnSpPr>
          <p:nvPr/>
        </p:nvCxnSpPr>
        <p:spPr>
          <a:xfrm>
            <a:off x="5064081" y="1860782"/>
            <a:ext cx="309438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CD418F-82FC-6CA0-3EA1-1487870EC350}"/>
              </a:ext>
            </a:extLst>
          </p:cNvPr>
          <p:cNvCxnSpPr>
            <a:cxnSpLocks/>
            <a:stCxn id="6" idx="6"/>
            <a:endCxn id="7" idx="0"/>
          </p:cNvCxnSpPr>
          <p:nvPr/>
        </p:nvCxnSpPr>
        <p:spPr>
          <a:xfrm>
            <a:off x="3345456" y="3539290"/>
            <a:ext cx="1718625" cy="17084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079F87-98F4-74F3-B8F8-DDD9DBD3B26A}"/>
              </a:ext>
            </a:extLst>
          </p:cNvPr>
          <p:cNvCxnSpPr>
            <a:cxnSpLocks/>
            <a:stCxn id="8" idx="4"/>
            <a:endCxn id="7" idx="0"/>
          </p:cNvCxnSpPr>
          <p:nvPr/>
        </p:nvCxnSpPr>
        <p:spPr>
          <a:xfrm>
            <a:off x="4984386" y="1939267"/>
            <a:ext cx="79695" cy="33084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A7C65B-C949-6B86-9199-F1EC4FF3090B}"/>
              </a:ext>
            </a:extLst>
          </p:cNvPr>
          <p:cNvCxnSpPr>
            <a:cxnSpLocks/>
            <a:stCxn id="10" idx="4"/>
            <a:endCxn id="9" idx="0"/>
          </p:cNvCxnSpPr>
          <p:nvPr/>
        </p:nvCxnSpPr>
        <p:spPr>
          <a:xfrm flipH="1">
            <a:off x="8158464" y="1939267"/>
            <a:ext cx="79695" cy="33084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7AEA5A-680A-B867-9AF8-7000CCC6B708}"/>
              </a:ext>
            </a:extLst>
          </p:cNvPr>
          <p:cNvCxnSpPr>
            <a:cxnSpLocks/>
            <a:stCxn id="7" idx="6"/>
            <a:endCxn id="9" idx="2"/>
          </p:cNvCxnSpPr>
          <p:nvPr/>
        </p:nvCxnSpPr>
        <p:spPr>
          <a:xfrm>
            <a:off x="5143776" y="5326225"/>
            <a:ext cx="29349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AA11A1-4CA4-3485-7DC9-AB8FD9F978ED}"/>
              </a:ext>
            </a:extLst>
          </p:cNvPr>
          <p:cNvCxnSpPr>
            <a:cxnSpLocks/>
            <a:stCxn id="6" idx="6"/>
            <a:endCxn id="9" idx="1"/>
          </p:cNvCxnSpPr>
          <p:nvPr/>
        </p:nvCxnSpPr>
        <p:spPr>
          <a:xfrm>
            <a:off x="3345456" y="3539290"/>
            <a:ext cx="4756655" cy="17314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8B8C319-75D8-D054-4224-0F02F24639B5}"/>
              </a:ext>
            </a:extLst>
          </p:cNvPr>
          <p:cNvSpPr/>
          <p:nvPr/>
        </p:nvSpPr>
        <p:spPr>
          <a:xfrm>
            <a:off x="9401586" y="347388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F359442-3D6B-F341-2FF4-0D0A5976B01C}"/>
                  </a:ext>
                </a:extLst>
              </p:cNvPr>
              <p:cNvSpPr txBox="1"/>
              <p:nvPr/>
            </p:nvSpPr>
            <p:spPr>
              <a:xfrm>
                <a:off x="9474822" y="301607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6</m:t>
                      </m:r>
                    </m:oMath>
                  </m:oMathPara>
                </a14:m>
                <a:endParaRPr lang="en-US" sz="2800" dirty="0"/>
              </a:p>
            </p:txBody>
          </p:sp>
        </mc:Choice>
        <mc:Fallback xmlns="">
          <p:sp>
            <p:nvSpPr>
              <p:cNvPr id="52" name="TextBox 51">
                <a:extLst>
                  <a:ext uri="{FF2B5EF4-FFF2-40B4-BE49-F238E27FC236}">
                    <a16:creationId xmlns:a16="http://schemas.microsoft.com/office/drawing/2014/main" id="{6F359442-3D6B-F341-2FF4-0D0A5976B01C}"/>
                  </a:ext>
                </a:extLst>
              </p:cNvPr>
              <p:cNvSpPr txBox="1">
                <a:spLocks noRot="1" noChangeAspect="1" noMove="1" noResize="1" noEditPoints="1" noAdjustHandles="1" noChangeArrowheads="1" noChangeShapeType="1" noTextEdit="1"/>
              </p:cNvSpPr>
              <p:nvPr/>
            </p:nvSpPr>
            <p:spPr>
              <a:xfrm>
                <a:off x="9474822" y="3016070"/>
                <a:ext cx="649118" cy="523220"/>
              </a:xfrm>
              <a:prstGeom prst="rect">
                <a:avLst/>
              </a:prstGeom>
              <a:blipFill>
                <a:blip r:embed="rId8"/>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AC040920-2E40-A27C-ED72-5F21222CEC4C}"/>
              </a:ext>
            </a:extLst>
          </p:cNvPr>
          <p:cNvCxnSpPr>
            <a:cxnSpLocks/>
            <a:stCxn id="6" idx="6"/>
            <a:endCxn id="51" idx="2"/>
          </p:cNvCxnSpPr>
          <p:nvPr/>
        </p:nvCxnSpPr>
        <p:spPr>
          <a:xfrm>
            <a:off x="3345456" y="3539290"/>
            <a:ext cx="6056130" cy="1307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Differencing Attacks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How many people in this classroom went to Kyle Field last weekend?</a:t>
            </a:r>
            <a:endParaRPr lang="en-US" sz="3200" b="0" dirty="0">
              <a:solidFill>
                <a:schemeClr val="tx1"/>
              </a:solidFill>
            </a:endParaRPr>
          </a:p>
          <a:p>
            <a:pPr>
              <a:buClr>
                <a:schemeClr val="tx1"/>
              </a:buClr>
            </a:pPr>
            <a:endParaRPr lang="en-US" sz="3200" dirty="0">
              <a:solidFill>
                <a:schemeClr val="tx1"/>
              </a:solidFill>
            </a:endParaRPr>
          </a:p>
          <a:p>
            <a:pPr>
              <a:buClr>
                <a:schemeClr val="tx1"/>
              </a:buClr>
            </a:pPr>
            <a:endParaRPr lang="en-US" sz="3200" dirty="0">
              <a:solidFill>
                <a:schemeClr val="tx1"/>
              </a:solidFill>
            </a:endParaRPr>
          </a:p>
          <a:p>
            <a:pPr>
              <a:buClr>
                <a:schemeClr val="tx1"/>
              </a:buClr>
            </a:pPr>
            <a:r>
              <a:rPr lang="en-US" sz="3200" dirty="0">
                <a:solidFill>
                  <a:schemeClr val="tx1"/>
                </a:solidFill>
              </a:rPr>
              <a:t>How many people in this classroom besides the instructor went to Kyle Field last weekend?</a:t>
            </a:r>
          </a:p>
        </p:txBody>
      </p:sp>
    </p:spTree>
    <p:extLst>
      <p:ext uri="{BB962C8B-B14F-4D97-AF65-F5344CB8AC3E}">
        <p14:creationId xmlns:p14="http://schemas.microsoft.com/office/powerpoint/2010/main" val="2122624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0831B-7C66-A26B-82BF-ACDDD8D645B7}"/>
              </a:ext>
            </a:extLst>
          </p:cNvPr>
          <p:cNvPicPr>
            <a:picLocks noChangeAspect="1"/>
          </p:cNvPicPr>
          <p:nvPr/>
        </p:nvPicPr>
        <p:blipFill>
          <a:blip r:embed="rId3"/>
          <a:stretch>
            <a:fillRect/>
          </a:stretch>
        </p:blipFill>
        <p:spPr>
          <a:xfrm>
            <a:off x="399146" y="107103"/>
            <a:ext cx="11393707" cy="6750897"/>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9859168" y="107103"/>
            <a:ext cx="2240469" cy="369332"/>
          </a:xfrm>
          <a:prstGeom prst="rect">
            <a:avLst/>
          </a:prstGeom>
          <a:noFill/>
        </p:spPr>
        <p:txBody>
          <a:bodyPr wrap="square">
            <a:spAutoFit/>
          </a:bodyPr>
          <a:lstStyle/>
          <a:p>
            <a:r>
              <a:rPr lang="en-US" dirty="0"/>
              <a:t>Slide from Steven Wu</a:t>
            </a:r>
          </a:p>
        </p:txBody>
      </p:sp>
    </p:spTree>
    <p:extLst>
      <p:ext uri="{BB962C8B-B14F-4D97-AF65-F5344CB8AC3E}">
        <p14:creationId xmlns:p14="http://schemas.microsoft.com/office/powerpoint/2010/main" val="2389143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308,745,738</m:t>
                    </m:r>
                  </m:oMath>
                </a14:m>
                <a:r>
                  <a:rPr lang="en-US" sz="3200" dirty="0">
                    <a:solidFill>
                      <a:schemeClr val="tx1"/>
                    </a:solidFill>
                  </a:rPr>
                  <a:t> people </a:t>
                </a:r>
                <a14:m>
                  <m:oMath xmlns:m="http://schemas.openxmlformats.org/officeDocument/2006/math">
                    <m:r>
                      <a:rPr lang="en-US" sz="3200" b="0" i="1" smtClean="0">
                        <a:solidFill>
                          <a:srgbClr val="C00000"/>
                        </a:solidFill>
                        <a:latin typeface="Cambria Math" panose="02040503050406030204" pitchFamily="18" charset="0"/>
                      </a:rPr>
                      <m:t>×</m:t>
                    </m:r>
                  </m:oMath>
                </a14:m>
                <a:r>
                  <a:rPr lang="en-US" sz="3200" dirty="0">
                    <a:solidFill>
                      <a:schemeClr val="tx1"/>
                    </a:solidFill>
                  </a:rPr>
                  <a:t> </a:t>
                </a:r>
                <a14:m>
                  <m:oMath xmlns:m="http://schemas.openxmlformats.org/officeDocument/2006/math">
                    <m:r>
                      <a:rPr lang="en-US" sz="3200" b="0" i="1" smtClean="0">
                        <a:solidFill>
                          <a:srgbClr val="C00000"/>
                        </a:solidFill>
                        <a:latin typeface="Cambria Math" panose="02040503050406030204" pitchFamily="18" charset="0"/>
                      </a:rPr>
                      <m:t>6</m:t>
                    </m:r>
                  </m:oMath>
                </a14:m>
                <a:r>
                  <a:rPr lang="en-US" sz="3200" dirty="0">
                    <a:solidFill>
                      <a:schemeClr val="tx1"/>
                    </a:solidFill>
                  </a:rPr>
                  <a:t> variables = </a:t>
                </a:r>
                <a14:m>
                  <m:oMath xmlns:m="http://schemas.openxmlformats.org/officeDocument/2006/math">
                    <m:r>
                      <a:rPr lang="en-US" sz="3200" b="0" i="1" smtClean="0">
                        <a:solidFill>
                          <a:srgbClr val="C00000"/>
                        </a:solidFill>
                        <a:latin typeface="Cambria Math" panose="02040503050406030204" pitchFamily="18" charset="0"/>
                      </a:rPr>
                      <m:t>1,852,473,228</m:t>
                    </m:r>
                  </m:oMath>
                </a14:m>
                <a:r>
                  <a:rPr lang="en-US" sz="3200" dirty="0">
                    <a:solidFill>
                      <a:schemeClr val="tx1"/>
                    </a:solidFill>
                  </a:rPr>
                  <a:t> measurements collected</a:t>
                </a: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Total statistics: </a:t>
                </a:r>
                <a14:m>
                  <m:oMath xmlns:m="http://schemas.openxmlformats.org/officeDocument/2006/math">
                    <m:r>
                      <a:rPr lang="en-US" sz="3200" b="0" i="1" smtClean="0">
                        <a:solidFill>
                          <a:srgbClr val="C00000"/>
                        </a:solidFill>
                        <a:latin typeface="Cambria Math" panose="02040503050406030204" pitchFamily="18" charset="0"/>
                      </a:rPr>
                      <m:t>5,578,897,932</m:t>
                    </m:r>
                  </m:oMath>
                </a14:m>
                <a:endParaRPr lang="en-US" sz="3200" dirty="0">
                  <a:solidFill>
                    <a:schemeClr val="tx1"/>
                  </a:solidFill>
                </a:endParaRP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Create a system of </a:t>
                </a:r>
                <a14:m>
                  <m:oMath xmlns:m="http://schemas.openxmlformats.org/officeDocument/2006/math">
                    <m:r>
                      <a:rPr lang="en-US" sz="3200" b="0" i="1" smtClean="0">
                        <a:solidFill>
                          <a:srgbClr val="C00000"/>
                        </a:solidFill>
                        <a:latin typeface="Cambria Math" panose="02040503050406030204" pitchFamily="18" charset="0"/>
                      </a:rPr>
                      <m:t>5.5</m:t>
                    </m:r>
                  </m:oMath>
                </a14:m>
                <a:r>
                  <a:rPr lang="en-US" sz="3200" dirty="0">
                    <a:solidFill>
                      <a:schemeClr val="tx1"/>
                    </a:solidFill>
                  </a:rPr>
                  <a:t> billion equations with </a:t>
                </a:r>
                <a14:m>
                  <m:oMath xmlns:m="http://schemas.openxmlformats.org/officeDocument/2006/math">
                    <m:r>
                      <a:rPr lang="en-US" sz="3200" b="0" i="1" smtClean="0">
                        <a:solidFill>
                          <a:srgbClr val="C00000"/>
                        </a:solidFill>
                        <a:latin typeface="Cambria Math" panose="02040503050406030204" pitchFamily="18" charset="0"/>
                      </a:rPr>
                      <m:t>1.8</m:t>
                    </m:r>
                  </m:oMath>
                </a14:m>
                <a:r>
                  <a:rPr lang="en-US" sz="3200" dirty="0">
                    <a:solidFill>
                      <a:schemeClr val="tx1"/>
                    </a:solidFill>
                  </a:rPr>
                  <a:t> billion unknowns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199" y="1825625"/>
                <a:ext cx="11066929" cy="4871010"/>
              </a:xfrm>
              <a:blipFill>
                <a:blip r:embed="rId3"/>
                <a:stretch>
                  <a:fillRect l="-1211" t="-2500" b="-2625"/>
                </a:stretch>
              </a:blipFill>
            </p:spPr>
            <p:txBody>
              <a:bodyPr/>
              <a:lstStyle/>
              <a:p>
                <a:r>
                  <a:rPr lang="en-US">
                    <a:noFill/>
                  </a:rPr>
                  <a:t> </a:t>
                </a:r>
              </a:p>
            </p:txBody>
          </p:sp>
        </mc:Fallback>
      </mc:AlternateContent>
    </p:spTree>
    <p:extLst>
      <p:ext uri="{BB962C8B-B14F-4D97-AF65-F5344CB8AC3E}">
        <p14:creationId xmlns:p14="http://schemas.microsoft.com/office/powerpoint/2010/main" val="2152371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200" y="1825625"/>
                <a:ext cx="4528128" cy="4871010"/>
              </a:xfrm>
            </p:spPr>
            <p:txBody>
              <a:bodyPr>
                <a:normAutofit/>
              </a:bodyPr>
              <a:lstStyle/>
              <a:p>
                <a:pPr>
                  <a:buClr>
                    <a:schemeClr val="tx1"/>
                  </a:buClr>
                </a:pPr>
                <a:r>
                  <a:rPr lang="en-US" sz="3200" dirty="0">
                    <a:solidFill>
                      <a:schemeClr val="tx1"/>
                    </a:solidFill>
                  </a:rPr>
                  <a:t>Reconstruction attack on 2010 US Census by researchers recovered information for </a:t>
                </a:r>
                <a14:m>
                  <m:oMath xmlns:m="http://schemas.openxmlformats.org/officeDocument/2006/math">
                    <m:r>
                      <a:rPr lang="en-US" sz="3200" b="0" i="1" smtClean="0">
                        <a:solidFill>
                          <a:srgbClr val="C00000"/>
                        </a:solidFill>
                        <a:latin typeface="Cambria Math" panose="02040503050406030204" pitchFamily="18" charset="0"/>
                      </a:rPr>
                      <m:t>308,745,538</m:t>
                    </m:r>
                  </m:oMath>
                </a14:m>
                <a:r>
                  <a:rPr lang="en-US" sz="3200" dirty="0">
                    <a:solidFill>
                      <a:schemeClr val="tx1"/>
                    </a:solidFill>
                  </a:rPr>
                  <a:t> people using census block and tract summary tables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200" y="1825625"/>
                <a:ext cx="4528128" cy="4871010"/>
              </a:xfrm>
              <a:blipFill>
                <a:blip r:embed="rId3"/>
                <a:stretch>
                  <a:fillRect l="-3100" t="-2625" r="-5391"/>
                </a:stretch>
              </a:blipFill>
            </p:spPr>
            <p:txBody>
              <a:bodyPr/>
              <a:lstStyle/>
              <a:p>
                <a:r>
                  <a:rPr lang="en-US">
                    <a:noFill/>
                  </a:rPr>
                  <a:t> </a:t>
                </a:r>
              </a:p>
            </p:txBody>
          </p:sp>
        </mc:Fallback>
      </mc:AlternateContent>
      <p:pic>
        <p:nvPicPr>
          <p:cNvPr id="3074" name="Picture 2" descr="Tracts and Block Numbering Areas - History - U.S. Census Bureau">
            <a:extLst>
              <a:ext uri="{FF2B5EF4-FFF2-40B4-BE49-F238E27FC236}">
                <a16:creationId xmlns:a16="http://schemas.microsoft.com/office/drawing/2014/main" id="{C6D11688-7449-91CF-A652-90BA26988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445" y="238232"/>
            <a:ext cx="4930918" cy="638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81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Summary</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“Ad-hoc” privacy procedures like anonymization/deidentification often fails</a:t>
            </a:r>
          </a:p>
          <a:p>
            <a:pPr>
              <a:buClr>
                <a:schemeClr val="tx1"/>
              </a:buClr>
            </a:pPr>
            <a:endParaRPr lang="en-US" sz="3200" dirty="0"/>
          </a:p>
          <a:p>
            <a:pPr>
              <a:buClr>
                <a:schemeClr val="tx1"/>
              </a:buClr>
            </a:pPr>
            <a:r>
              <a:rPr lang="en-US" sz="3200" dirty="0">
                <a:solidFill>
                  <a:schemeClr val="tx1"/>
                </a:solidFill>
              </a:rPr>
              <a:t>Publishing too many queries on a sensitive database with too much accuracy can compromise the privacy of the database</a:t>
            </a:r>
          </a:p>
          <a:p>
            <a:pPr>
              <a:buClr>
                <a:schemeClr val="tx1"/>
              </a:buClr>
            </a:pPr>
            <a:endParaRPr lang="en-US" sz="3200" dirty="0"/>
          </a:p>
          <a:p>
            <a:pPr>
              <a:buClr>
                <a:schemeClr val="tx1"/>
              </a:buClr>
            </a:pPr>
            <a:r>
              <a:rPr lang="en-US" sz="3200" dirty="0">
                <a:solidFill>
                  <a:schemeClr val="tx1"/>
                </a:solidFill>
              </a:rPr>
              <a:t>Need a formal mathematical notion for measuring privacy</a:t>
            </a:r>
          </a:p>
        </p:txBody>
      </p:sp>
    </p:spTree>
    <p:extLst>
      <p:ext uri="{BB962C8B-B14F-4D97-AF65-F5344CB8AC3E}">
        <p14:creationId xmlns:p14="http://schemas.microsoft.com/office/powerpoint/2010/main" val="13841828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84623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a:solidFill>
                  <a:schemeClr val="tx1"/>
                </a:solidFill>
              </a:rPr>
              <a:t>“The data analyst cannot learn anything about Alice”</a:t>
            </a:r>
            <a:endParaRPr lang="en-US" sz="3200" dirty="0">
              <a:solidFill>
                <a:schemeClr val="tx1"/>
              </a:solidFill>
            </a:endParaRP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Alice is known to be an Aggie</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760364" y="6093584"/>
            <a:ext cx="4368567" cy="461665"/>
          </a:xfrm>
          <a:prstGeom prst="rect">
            <a:avLst/>
          </a:prstGeom>
          <a:noFill/>
        </p:spPr>
        <p:txBody>
          <a:bodyPr wrap="square">
            <a:spAutoFit/>
          </a:bodyPr>
          <a:lstStyle/>
          <a:p>
            <a:pPr>
              <a:buClr>
                <a:schemeClr val="tx1"/>
              </a:buClr>
            </a:pPr>
            <a:r>
              <a:rPr lang="en-US" sz="2400" dirty="0">
                <a:solidFill>
                  <a:srgbClr val="FF0000"/>
                </a:solidFill>
              </a:rPr>
              <a:t>Was Alice’s privacy violated?</a:t>
            </a:r>
          </a:p>
        </p:txBody>
      </p:sp>
    </p:spTree>
    <p:extLst>
      <p:ext uri="{BB962C8B-B14F-4D97-AF65-F5344CB8AC3E}">
        <p14:creationId xmlns:p14="http://schemas.microsoft.com/office/powerpoint/2010/main" val="39261991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Bob participates in the survey</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521628" y="5962785"/>
            <a:ext cx="5148744" cy="830997"/>
          </a:xfrm>
          <a:prstGeom prst="rect">
            <a:avLst/>
          </a:prstGeom>
          <a:noFill/>
        </p:spPr>
        <p:txBody>
          <a:bodyPr wrap="square">
            <a:spAutoFit/>
          </a:bodyPr>
          <a:lstStyle/>
          <a:p>
            <a:pPr algn="ctr">
              <a:buClr>
                <a:schemeClr val="tx1"/>
              </a:buClr>
            </a:pPr>
            <a:r>
              <a:rPr lang="en-US" sz="2400" dirty="0">
                <a:solidFill>
                  <a:srgbClr val="FF0000"/>
                </a:solidFill>
              </a:rPr>
              <a:t>Even though Alice is not in the survey, it is still known that Alice is an Aggie</a:t>
            </a:r>
          </a:p>
        </p:txBody>
      </p:sp>
      <p:pic>
        <p:nvPicPr>
          <p:cNvPr id="13" name="Picture 12">
            <a:extLst>
              <a:ext uri="{FF2B5EF4-FFF2-40B4-BE49-F238E27FC236}">
                <a16:creationId xmlns:a16="http://schemas.microsoft.com/office/drawing/2014/main" id="{4B32DE06-B802-AE48-F933-F4EB30204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645" y="2742322"/>
            <a:ext cx="1176785" cy="2287787"/>
          </a:xfrm>
          <a:prstGeom prst="rect">
            <a:avLst/>
          </a:prstGeom>
        </p:spPr>
      </p:pic>
    </p:spTree>
    <p:extLst>
      <p:ext uri="{BB962C8B-B14F-4D97-AF65-F5344CB8AC3E}">
        <p14:creationId xmlns:p14="http://schemas.microsoft.com/office/powerpoint/2010/main" val="3666544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Suppose a survey is conducted on a sensitive dataset and concludes that “most Aggies like Reveille”</a:t>
            </a:r>
          </a:p>
          <a:p>
            <a:pPr>
              <a:buClr>
                <a:schemeClr val="tx1"/>
              </a:buClr>
            </a:pPr>
            <a:endParaRPr lang="en-US" sz="3200" dirty="0"/>
          </a:p>
          <a:p>
            <a:pPr>
              <a:buClr>
                <a:schemeClr val="tx1"/>
              </a:buClr>
            </a:pPr>
            <a:r>
              <a:rPr lang="en-US" sz="3200" dirty="0">
                <a:solidFill>
                  <a:schemeClr val="tx1"/>
                </a:solidFill>
              </a:rPr>
              <a:t>Alice is a known Aggie, and so a data analyst infers that Alice is more likely to be a dog owner and asks for higher apartment cleaning rates</a:t>
            </a:r>
          </a:p>
          <a:p>
            <a:pPr>
              <a:buClr>
                <a:schemeClr val="tx1"/>
              </a:buClr>
            </a:pPr>
            <a:endParaRPr lang="en-US" sz="3200" dirty="0"/>
          </a:p>
          <a:p>
            <a:pPr>
              <a:buClr>
                <a:schemeClr val="tx1"/>
              </a:buClr>
            </a:pPr>
            <a:r>
              <a:rPr lang="en-US" sz="3200" dirty="0">
                <a:solidFill>
                  <a:srgbClr val="FF0000"/>
                </a:solidFill>
              </a:rPr>
              <a:t>Was Alice’s privacy violated by this study?</a:t>
            </a:r>
          </a:p>
        </p:txBody>
      </p:sp>
    </p:spTree>
    <p:extLst>
      <p:ext uri="{BB962C8B-B14F-4D97-AF65-F5344CB8AC3E}">
        <p14:creationId xmlns:p14="http://schemas.microsoft.com/office/powerpoint/2010/main" val="24171316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 study is private…if the data analyst gains </a:t>
            </a:r>
            <a:r>
              <a:rPr lang="en-US" sz="3200" i="1" dirty="0">
                <a:solidFill>
                  <a:srgbClr val="FF0000"/>
                </a:solidFill>
              </a:rPr>
              <a:t>almost no additional information</a:t>
            </a:r>
            <a:r>
              <a:rPr lang="en-US" sz="3200" dirty="0">
                <a:solidFill>
                  <a:schemeClr val="tx1"/>
                </a:solidFill>
              </a:rPr>
              <a:t> about Alice from the study than if the same study was performed </a:t>
            </a:r>
            <a:r>
              <a:rPr lang="en-US" sz="3200" i="1" dirty="0">
                <a:solidFill>
                  <a:srgbClr val="FF0000"/>
                </a:solidFill>
              </a:rPr>
              <a:t>without Alice’s data</a:t>
            </a:r>
            <a:r>
              <a:rPr lang="en-US" sz="3200" dirty="0">
                <a:solidFill>
                  <a:schemeClr val="tx1"/>
                </a:solidFill>
              </a:rPr>
              <a:t>”</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3751975"/>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p:nvPr/>
        </p:nvCxnSpPr>
        <p:spPr>
          <a:xfrm>
            <a:off x="1764593"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descr="51,700+ Database Illustrations, Royalty-Free Vector Graphics &amp; Clip Art -  iStock | Data icon, Big data, Infographic">
            <a:extLst>
              <a:ext uri="{FF2B5EF4-FFF2-40B4-BE49-F238E27FC236}">
                <a16:creationId xmlns:a16="http://schemas.microsoft.com/office/drawing/2014/main" id="{67A3919E-0481-0479-1DBE-3A43B511E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042"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B0EE23-55F8-630F-10E7-C59F644B12ED}"/>
              </a:ext>
            </a:extLst>
          </p:cNvPr>
          <p:cNvCxnSpPr/>
          <p:nvPr/>
        </p:nvCxnSpPr>
        <p:spPr>
          <a:xfrm>
            <a:off x="7999976"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850" y="3608485"/>
            <a:ext cx="1176785" cy="2287787"/>
          </a:xfrm>
          <a:prstGeom prst="rect">
            <a:avLst/>
          </a:prstGeom>
        </p:spPr>
      </p:pic>
    </p:spTree>
    <p:extLst>
      <p:ext uri="{BB962C8B-B14F-4D97-AF65-F5344CB8AC3E}">
        <p14:creationId xmlns:p14="http://schemas.microsoft.com/office/powerpoint/2010/main" val="3216821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5543</Words>
  <Application>Microsoft Office PowerPoint</Application>
  <PresentationFormat>Widescreen</PresentationFormat>
  <Paragraphs>935</Paragraphs>
  <Slides>102</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Calibri Light</vt:lpstr>
      <vt:lpstr>Cambria Math</vt:lpstr>
      <vt:lpstr>Wingdings</vt:lpstr>
      <vt:lpstr>Office Theme</vt:lpstr>
      <vt:lpstr>CSCE 689: Special Topics in Modern Algorithms for Data Science </vt:lpstr>
      <vt:lpstr>Presentation Schedule</vt:lpstr>
      <vt:lpstr>Last Time: Linear Sketch</vt:lpstr>
      <vt:lpstr>Last Time: Sliding Window Model</vt:lpstr>
      <vt:lpstr>Last Time: Smooth Histogram</vt:lpstr>
      <vt:lpstr>Last Time: Smooth Histogram</vt:lpstr>
      <vt:lpstr>Streaming Model</vt:lpstr>
      <vt:lpstr>PowerPoint Presentation</vt:lpstr>
      <vt:lpstr>PowerPoint Presentation</vt:lpstr>
      <vt:lpstr>PowerPoint Presentation</vt:lpstr>
      <vt:lpstr>Streaming Model</vt:lpstr>
      <vt:lpstr>Case Study #1</vt:lpstr>
      <vt:lpstr>Case Study #1</vt:lpstr>
      <vt:lpstr>Case Study #2</vt:lpstr>
      <vt:lpstr>Case Study #2</vt:lpstr>
      <vt:lpstr>Case Study #3</vt:lpstr>
      <vt:lpstr>Case Study #3</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PowerPoint Presentation</vt:lpstr>
      <vt:lpstr>PowerPoint Presentation</vt:lpstr>
      <vt:lpstr>PowerPoint Presentation</vt:lpstr>
      <vt:lpstr>AMS F_2  Algorithm</vt:lpstr>
      <vt:lpstr>“Attack” on AMS</vt:lpstr>
      <vt:lpstr>Reconstruction Attack on Linear Sketches</vt:lpstr>
      <vt:lpstr>Insertion-Only Streams</vt:lpstr>
      <vt:lpstr>Robust Algorithms</vt:lpstr>
      <vt:lpstr>Sketch Switching</vt:lpstr>
      <vt:lpstr>Sketch Switching</vt:lpstr>
      <vt:lpstr>Sketch Switching</vt:lpstr>
      <vt:lpstr>Sketch Switching</vt:lpstr>
      <vt:lpstr>Sketch Switching</vt:lpstr>
      <vt:lpstr>Sketch Switching</vt:lpstr>
      <vt:lpstr>Sketch Switching</vt:lpstr>
      <vt:lpstr>Sketch Switching</vt:lpstr>
      <vt:lpstr>Sketch Switching Summary</vt:lpstr>
      <vt:lpstr>(1+ε)-Approximation Streaming Algorithms</vt:lpstr>
      <vt:lpstr>Sketch Switching Summary</vt:lpstr>
      <vt:lpstr>Linear Algebra Review</vt:lpstr>
      <vt:lpstr>Regression</vt:lpstr>
      <vt:lpstr>PowerPoint Presentation</vt:lpstr>
      <vt:lpstr>Regression</vt:lpstr>
      <vt:lpstr>Regression</vt:lpstr>
      <vt:lpstr>Regression</vt:lpstr>
      <vt:lpstr>Regression</vt:lpstr>
      <vt:lpstr>Regression</vt:lpstr>
      <vt:lpstr>Linear Algebra Review</vt:lpstr>
      <vt:lpstr>Linear Algebra Review</vt:lpstr>
      <vt:lpstr>Linear Algebra Review</vt:lpstr>
      <vt:lpstr>Linear Algebra Review</vt:lpstr>
      <vt:lpstr>Linear Algebra Review</vt:lpstr>
      <vt:lpstr>Linear Algebra Review</vt:lpstr>
      <vt:lpstr>Linear Algebra Review</vt:lpstr>
      <vt:lpstr>Regression</vt:lpstr>
      <vt:lpstr>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Subspace Embedding</vt:lpstr>
      <vt:lpstr>Subspace Embedding</vt:lpstr>
      <vt:lpstr>Regression and Subspace Embeddings</vt:lpstr>
      <vt:lpstr>Regression and Subspace Embeddings</vt:lpstr>
      <vt:lpstr>Regression and Subspace Embeddings</vt:lpstr>
      <vt:lpstr>Previously: Coreset Construction and Sampling</vt:lpstr>
      <vt:lpstr>Previously: Sensitivity Sampling</vt:lpstr>
      <vt:lpstr>Previously: Sensitivity Sampling</vt:lpstr>
      <vt:lpstr>Subspace Embedding</vt:lpstr>
      <vt:lpstr>Subspace Embedding</vt:lpstr>
      <vt:lpstr>Subspace Embedding</vt:lpstr>
      <vt:lpstr>Leverage Scores</vt:lpstr>
      <vt:lpstr>PowerPoint Presentation</vt:lpstr>
      <vt:lpstr>Private Data Analysis</vt:lpstr>
      <vt:lpstr>Anonymization</vt:lpstr>
      <vt:lpstr>Anonymizing Data</vt:lpstr>
      <vt:lpstr>Anonymizing Data</vt:lpstr>
      <vt:lpstr>Reconstruction Attack</vt:lpstr>
      <vt:lpstr>Anonymizing Data</vt:lpstr>
      <vt:lpstr>PowerPoint Presentation</vt:lpstr>
      <vt:lpstr>Differencing Attacks</vt:lpstr>
      <vt:lpstr>PowerPoint Presentation</vt:lpstr>
      <vt:lpstr>2010 US Census</vt:lpstr>
      <vt:lpstr>2010 US Census</vt:lpstr>
      <vt:lpstr>Summary</vt:lpstr>
      <vt:lpstr>Possible Notion for Privacy #1</vt:lpstr>
      <vt:lpstr>Possible Notion for Privacy #1</vt:lpstr>
      <vt:lpstr>Possible Notion for Privacy #1</vt:lpstr>
      <vt:lpstr>Possible Notion for Privacy #1</vt:lpstr>
      <vt:lpstr>Possible Notion for Privacy #2</vt:lpstr>
      <vt:lpstr>Possible Notion for Privacy #2</vt:lpstr>
      <vt:lpstr>Differential Privacy</vt:lpstr>
      <vt:lpstr>Differential Privacy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689: Special Topics in Modern Algorithms for Data Science </dc:title>
  <dc:creator>Samson Zhou</dc:creator>
  <cp:lastModifiedBy>Samson Zhou</cp:lastModifiedBy>
  <cp:revision>3</cp:revision>
  <dcterms:created xsi:type="dcterms:W3CDTF">2023-11-01T20:56:57Z</dcterms:created>
  <dcterms:modified xsi:type="dcterms:W3CDTF">2023-11-03T16:24:51Z</dcterms:modified>
</cp:coreProperties>
</file>